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3" r:id="rId1"/>
  </p:sldMasterIdLst>
  <p:notesMasterIdLst>
    <p:notesMasterId r:id="rId20"/>
  </p:notesMasterIdLst>
  <p:handoutMasterIdLst>
    <p:handoutMasterId r:id="rId21"/>
  </p:handoutMasterIdLst>
  <p:sldIdLst>
    <p:sldId id="282" r:id="rId2"/>
    <p:sldId id="297" r:id="rId3"/>
    <p:sldId id="303" r:id="rId4"/>
    <p:sldId id="298" r:id="rId5"/>
    <p:sldId id="304" r:id="rId6"/>
    <p:sldId id="309" r:id="rId7"/>
    <p:sldId id="299" r:id="rId8"/>
    <p:sldId id="305" r:id="rId9"/>
    <p:sldId id="300" r:id="rId10"/>
    <p:sldId id="306" r:id="rId11"/>
    <p:sldId id="307" r:id="rId12"/>
    <p:sldId id="308" r:id="rId13"/>
    <p:sldId id="302" r:id="rId14"/>
    <p:sldId id="293" r:id="rId15"/>
    <p:sldId id="301" r:id="rId16"/>
    <p:sldId id="294" r:id="rId17"/>
    <p:sldId id="295" r:id="rId18"/>
    <p:sldId id="310" r:id="rId19"/>
  </p:sldIdLst>
  <p:sldSz cx="9144000" cy="6858000" type="screen4x3"/>
  <p:notesSz cx="6858000" cy="91900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MS PGothic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MS PGothic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MS PGothic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MS PGothic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Verdana" pitchFamily="34" charset="0"/>
        <a:ea typeface="MS PGothic" pitchFamily="34" charset="-128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MS PGothic" pitchFamily="34" charset="-128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MS PGothic" pitchFamily="34" charset="-128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MS PGothic" pitchFamily="34" charset="-128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Verdana" pitchFamily="34" charset="0"/>
        <a:ea typeface="MS PGothic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D52B1E"/>
    <a:srgbClr val="009FDA"/>
    <a:srgbClr val="8F23B3"/>
    <a:srgbClr val="C9DD03"/>
    <a:srgbClr val="00344D"/>
    <a:srgbClr val="FF6319"/>
    <a:srgbClr val="0000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42" autoAdjust="0"/>
    <p:restoredTop sz="72714" autoAdjust="0"/>
  </p:normalViewPr>
  <p:slideViewPr>
    <p:cSldViewPr snapToGrid="0">
      <p:cViewPr>
        <p:scale>
          <a:sx n="75" d="100"/>
          <a:sy n="75" d="100"/>
        </p:scale>
        <p:origin x="-1434" y="96"/>
      </p:cViewPr>
      <p:guideLst>
        <p:guide orient="horz" pos="546"/>
        <p:guide orient="horz" pos="660"/>
        <p:guide pos="1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112" y="-18"/>
      </p:cViewPr>
      <p:guideLst>
        <p:guide orient="horz" pos="2895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64" tIns="45132" rIns="90264" bIns="45132" numCol="1" anchor="t" anchorCtr="0" compatLnSpc="1">
            <a:prstTxWarp prst="textNoShape">
              <a:avLst/>
            </a:prstTxWarp>
          </a:bodyPr>
          <a:lstStyle>
            <a:lvl1pPr algn="l" defTabSz="903288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0963" y="0"/>
            <a:ext cx="299243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64" tIns="45132" rIns="90264" bIns="45132" numCol="1" anchor="t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61413"/>
            <a:ext cx="29924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64" tIns="45132" rIns="90264" bIns="45132" numCol="1" anchor="b" anchorCtr="0" compatLnSpc="1">
            <a:prstTxWarp prst="textNoShape">
              <a:avLst/>
            </a:prstTxWarp>
          </a:bodyPr>
          <a:lstStyle>
            <a:lvl1pPr algn="l" defTabSz="903288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0963" y="8761413"/>
            <a:ext cx="299243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64" tIns="45132" rIns="90264" bIns="45132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8A981E1-99EC-40CE-A7AF-0B5928A38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24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64" tIns="45132" rIns="90264" bIns="45132" numCol="1" anchor="t" anchorCtr="0" compatLnSpc="1">
            <a:prstTxWarp prst="textNoShape">
              <a:avLst/>
            </a:prstTxWarp>
          </a:bodyPr>
          <a:lstStyle>
            <a:lvl1pPr algn="l" defTabSz="903288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0963" y="0"/>
            <a:ext cx="299243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64" tIns="45132" rIns="90264" bIns="45132" numCol="1" anchor="t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87438" y="679450"/>
            <a:ext cx="4633912" cy="3475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381500"/>
            <a:ext cx="5011738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64" tIns="45132" rIns="90264" bIns="4513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1413"/>
            <a:ext cx="2992438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64" tIns="45132" rIns="90264" bIns="45132" numCol="1" anchor="b" anchorCtr="0" compatLnSpc="1">
            <a:prstTxWarp prst="textNoShape">
              <a:avLst/>
            </a:prstTxWarp>
          </a:bodyPr>
          <a:lstStyle>
            <a:lvl1pPr algn="l" defTabSz="903288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0963" y="8761413"/>
            <a:ext cx="299243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64" tIns="45132" rIns="90264" bIns="45132" numCol="1" anchor="b" anchorCtr="0" compatLnSpc="1">
            <a:prstTxWarp prst="textNoShape">
              <a:avLst/>
            </a:prstTxWarp>
          </a:bodyPr>
          <a:lstStyle>
            <a:lvl1pPr algn="r" defTabSz="903288" eaLnBrk="0" hangingPunct="0">
              <a:lnSpc>
                <a:spcPct val="100000"/>
              </a:lnSpc>
              <a:spcBef>
                <a:spcPct val="0"/>
              </a:spcBef>
              <a:buClrTx/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9B0519E-E6FD-4CFD-86E3-271653D0A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106363" indent="-106363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65150" indent="-107950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22350" indent="-107950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35113" indent="-163513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939925" indent="-111125" algn="l" rtl="0" eaLnBrk="0" fontAlgn="base" hangingPunct="0">
      <a:spcBef>
        <a:spcPct val="30000"/>
      </a:spcBef>
      <a:spcAft>
        <a:spcPct val="0"/>
      </a:spcAft>
      <a:buChar char="•"/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516AC7-F4DF-481F-A13D-4F124EDCF3C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5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90563"/>
            <a:ext cx="4594225" cy="3444875"/>
          </a:xfrm>
          <a:ln/>
        </p:spPr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65625"/>
            <a:ext cx="5486400" cy="4133850"/>
          </a:xfrm>
          <a:noFill/>
          <a:ln/>
        </p:spPr>
        <p:txBody>
          <a:bodyPr/>
          <a:lstStyle/>
          <a:p>
            <a:pPr eaLnBrk="1" hangingPunct="1"/>
            <a:r>
              <a:rPr lang="de-DE" dirty="0" smtClean="0"/>
              <a:t>Willkommen zur Präs. „Des.</a:t>
            </a:r>
            <a:r>
              <a:rPr lang="de-DE" baseline="0" dirty="0" smtClean="0"/>
              <a:t> Kunden Netzwerk“</a:t>
            </a:r>
          </a:p>
          <a:p>
            <a:pPr eaLnBrk="1" hangingPunct="1"/>
            <a:r>
              <a:rPr lang="de-DE" dirty="0" smtClean="0"/>
              <a:t>Frederik Unser</a:t>
            </a:r>
          </a:p>
          <a:p>
            <a:pPr eaLnBrk="1" hangingPunct="1"/>
            <a:r>
              <a:rPr lang="de-DE" dirty="0" smtClean="0"/>
              <a:t>HANDSHAKE</a:t>
            </a:r>
          </a:p>
          <a:p>
            <a:pPr marL="106363" marR="0" indent="-106363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de-DE" dirty="0" smtClean="0"/>
              <a:t>KEINE FRAGEN  -&gt; F@ENDE, Verständnisfragen</a:t>
            </a:r>
            <a:r>
              <a:rPr lang="de-DE" baseline="0" dirty="0" smtClean="0"/>
              <a:t> für Folie Direkt</a:t>
            </a:r>
            <a:r>
              <a:rPr lang="de-DE" dirty="0" smtClean="0"/>
              <a:t>!</a:t>
            </a:r>
          </a:p>
          <a:p>
            <a:pPr eaLnBrk="1" hangingPunct="1"/>
            <a:endParaRPr lang="de-DE" dirty="0" smtClean="0"/>
          </a:p>
          <a:p>
            <a:pPr eaLnBrk="1" hangingPunct="1"/>
            <a:endParaRPr lang="de-DE" dirty="0" smtClean="0"/>
          </a:p>
          <a:p>
            <a:pPr eaLnBrk="1" hangingPunct="1"/>
            <a:r>
              <a:rPr lang="de-DE" dirty="0" smtClean="0"/>
              <a:t>Übergang1: [X] Beschreibung: ZuErst Abteilung vorstellen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931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smtClean="0"/>
              <a:t>Standard Betrieb, STP blockt schleifen</a:t>
            </a:r>
          </a:p>
          <a:p>
            <a:pPr eaLnBrk="1" hangingPunct="1"/>
            <a:endParaRPr lang="de-DE" smtClean="0"/>
          </a:p>
          <a:p>
            <a:pPr eaLnBrk="1" hangingPunct="1"/>
            <a:r>
              <a:rPr lang="de-DE" smtClean="0"/>
              <a:t>16</a:t>
            </a:r>
          </a:p>
        </p:txBody>
      </p:sp>
      <p:sp>
        <p:nvSpPr>
          <p:cNvPr id="2693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C84C90-0F1F-402A-BC1C-F0E3735A4005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7136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smtClean="0"/>
              <a:t>Netzkabel durchtrennt, link down</a:t>
            </a:r>
          </a:p>
          <a:p>
            <a:pPr eaLnBrk="1" hangingPunct="1"/>
            <a:endParaRPr lang="de-DE" smtClean="0"/>
          </a:p>
          <a:p>
            <a:pPr eaLnBrk="1" hangingPunct="1"/>
            <a:r>
              <a:rPr lang="de-DE" smtClean="0"/>
              <a:t>16</a:t>
            </a:r>
          </a:p>
        </p:txBody>
      </p:sp>
      <p:sp>
        <p:nvSpPr>
          <p:cNvPr id="2713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BF210E-24F9-4BB3-97F3-5640BC776FF7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7341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dirty="0" smtClean="0"/>
              <a:t>STP öffnet Alternativen Pfad</a:t>
            </a:r>
          </a:p>
          <a:p>
            <a:pPr eaLnBrk="1" hangingPunct="1"/>
            <a:endParaRPr lang="de-DE" dirty="0" smtClean="0"/>
          </a:p>
          <a:p>
            <a:pPr eaLnBrk="1" hangingPunct="1"/>
            <a:r>
              <a:rPr lang="de-DE" smtClean="0"/>
              <a:t>Übergang16: [</a:t>
            </a:r>
            <a:r>
              <a:rPr lang="de-DE" b="1" smtClean="0"/>
              <a:t>X</a:t>
            </a:r>
            <a:r>
              <a:rPr lang="de-DE" smtClean="0"/>
              <a:t>] Fragen</a:t>
            </a:r>
          </a:p>
        </p:txBody>
      </p:sp>
      <p:sp>
        <p:nvSpPr>
          <p:cNvPr id="273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427C9F-36E5-452B-B929-FE4465E16937}" type="slidenum">
              <a:rPr lang="en-US" smtClean="0"/>
              <a:pPr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7545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smtClean="0"/>
              <a:t>DONE?</a:t>
            </a:r>
          </a:p>
          <a:p>
            <a:pPr eaLnBrk="1" hangingPunct="1"/>
            <a:r>
              <a:rPr lang="de-DE" smtClean="0"/>
              <a:t>17</a:t>
            </a:r>
          </a:p>
          <a:p>
            <a:pPr eaLnBrk="1" hangingPunct="1"/>
            <a:endParaRPr lang="de-DE" smtClean="0"/>
          </a:p>
        </p:txBody>
      </p:sp>
      <p:sp>
        <p:nvSpPr>
          <p:cNvPr id="275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6EFE75-5378-4CC8-A4DC-661D04352638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29457E-5D7A-4379-BB66-DBA23EBFFDA3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1888" y="690563"/>
            <a:ext cx="4594225" cy="3444875"/>
          </a:xfrm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65625"/>
            <a:ext cx="5486400" cy="4133850"/>
          </a:xfrm>
          <a:noFill/>
          <a:ln/>
        </p:spPr>
        <p:txBody>
          <a:bodyPr/>
          <a:lstStyle/>
          <a:p>
            <a:pPr eaLnBrk="1" hangingPunct="1"/>
            <a:r>
              <a:rPr lang="de-DE" smtClean="0"/>
              <a:t>DONE!</a:t>
            </a:r>
          </a:p>
          <a:p>
            <a:pPr eaLnBrk="1" hangingPunct="1"/>
            <a:endParaRPr lang="de-DE" smtClean="0"/>
          </a:p>
          <a:p>
            <a:pPr eaLnBrk="1" hangingPunct="1"/>
            <a:r>
              <a:rPr lang="de-DE" smtClean="0"/>
              <a:t>19-20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7955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279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849A4C-4718-4633-A461-186B9E8CE6E0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160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smtClean="0"/>
              <a:t>Tipps von Robert : </a:t>
            </a:r>
          </a:p>
          <a:p>
            <a:pPr eaLnBrk="1" hangingPunct="1"/>
            <a:r>
              <a:rPr lang="de-DE" smtClean="0"/>
              <a:t>Risk Managment</a:t>
            </a:r>
          </a:p>
          <a:p>
            <a:pPr eaLnBrk="1" hangingPunct="1"/>
            <a:r>
              <a:rPr lang="de-DE" smtClean="0"/>
              <a:t>Estimation.</a:t>
            </a:r>
          </a:p>
        </p:txBody>
      </p:sp>
      <p:sp>
        <p:nvSpPr>
          <p:cNvPr id="28160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6DB6A7-6F44-4ADE-BD57-9BD274CD4ABF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4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36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2836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3E8861-8C0C-4601-9826-51E6EF9E570D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799470-F193-4460-BB2A-8618DDF2C05F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5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dirty="0" smtClean="0"/>
              <a:t>GME vorstellen (EDS, GM, IE) 3rd Gen. 666</a:t>
            </a:r>
          </a:p>
          <a:p>
            <a:pPr eaLnBrk="1" hangingPunct="1"/>
            <a:r>
              <a:rPr lang="de-DE" dirty="0" smtClean="0"/>
              <a:t>WIR</a:t>
            </a:r>
            <a:r>
              <a:rPr lang="de-DE" baseline="0" dirty="0" smtClean="0"/>
              <a:t> - Anlaufstelle</a:t>
            </a:r>
            <a:endParaRPr lang="de-DE" dirty="0" smtClean="0"/>
          </a:p>
          <a:p>
            <a:pPr eaLnBrk="1" hangingPunct="1"/>
            <a:r>
              <a:rPr lang="de-DE" dirty="0" smtClean="0"/>
              <a:t>Portfolio::ANGEBOT // IE::Zusammen // SALES // Operations:: laufenden Betrieb // QMS: steuernde Prozesse:Checklisten </a:t>
            </a:r>
          </a:p>
          <a:p>
            <a:pPr eaLnBrk="1" hangingPunct="1"/>
            <a:r>
              <a:rPr lang="de-DE" dirty="0" smtClean="0"/>
              <a:t>UMFELD: Projektbüro</a:t>
            </a:r>
          </a:p>
          <a:p>
            <a:pPr eaLnBrk="1" hangingPunct="1"/>
            <a:endParaRPr lang="de-DE" dirty="0" smtClean="0"/>
          </a:p>
          <a:p>
            <a:pPr eaLnBrk="1" hangingPunct="1"/>
            <a:r>
              <a:rPr lang="de-DE" dirty="0" smtClean="0"/>
              <a:t>Übergang3: Projekt Zustande Kommen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DFE288-4C7F-415B-B733-E89F2F92EA3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dirty="0" smtClean="0">
              <a:latin typeface="Verdana" pitchFamily="34" charset="0"/>
            </a:endParaRPr>
          </a:p>
          <a:p>
            <a:pPr eaLnBrk="1" hangingPunct="1"/>
            <a:r>
              <a:rPr lang="de-DE" dirty="0" smtClean="0">
                <a:latin typeface="Verdana" pitchFamily="34" charset="0"/>
              </a:rPr>
              <a:t>Lösung: NEUS LAGERHAUS:</a:t>
            </a:r>
          </a:p>
          <a:p>
            <a:pPr eaLnBrk="1" hangingPunct="1"/>
            <a:endParaRPr lang="de-DE" dirty="0" smtClean="0">
              <a:latin typeface="Verdana" pitchFamily="34" charset="0"/>
            </a:endParaRPr>
          </a:p>
          <a:p>
            <a:pPr eaLnBrk="1" hangingPunct="1"/>
            <a:r>
              <a:rPr lang="de-DE" dirty="0" smtClean="0">
                <a:latin typeface="Verdana" pitchFamily="34" charset="0"/>
              </a:rPr>
              <a:t>IST: Mangel Zentraler Lagerplatz Central Europa</a:t>
            </a:r>
          </a:p>
          <a:p>
            <a:pPr eaLnBrk="1" hangingPunct="1"/>
            <a:r>
              <a:rPr lang="de-DE" dirty="0" smtClean="0">
                <a:latin typeface="Verdana" pitchFamily="34" charset="0"/>
              </a:rPr>
              <a:t>SOLL: Entwurf für Netzwerk des Lagerplatzes Paris/Gonesse</a:t>
            </a:r>
          </a:p>
          <a:p>
            <a:pPr lvl="1" eaLnBrk="1" hangingPunct="1"/>
            <a:r>
              <a:rPr lang="de-DE" dirty="0" smtClean="0">
                <a:latin typeface="Verdana" pitchFamily="34" charset="0"/>
              </a:rPr>
              <a:t>Festgehalten im Scope-Statement (Pflichtenheft) -&gt; Teil des „Service Excellences“ /QMS</a:t>
            </a:r>
          </a:p>
          <a:p>
            <a:pPr eaLnBrk="1" hangingPunct="1">
              <a:buFontTx/>
              <a:buNone/>
            </a:pPr>
            <a:endParaRPr lang="de-DE" dirty="0" smtClean="0">
              <a:latin typeface="Verdana" pitchFamily="34" charset="0"/>
            </a:endParaRPr>
          </a:p>
          <a:p>
            <a:pPr eaLnBrk="1" hangingPunct="1"/>
            <a:r>
              <a:rPr lang="de-DE" dirty="0" smtClean="0">
                <a:latin typeface="Verdana" pitchFamily="34" charset="0"/>
              </a:rPr>
              <a:t>Übergang5: </a:t>
            </a:r>
            <a:r>
              <a:rPr lang="de-DE" dirty="0" smtClean="0"/>
              <a:t>[</a:t>
            </a:r>
            <a:r>
              <a:rPr lang="de-DE" b="1" dirty="0" smtClean="0"/>
              <a:t>X</a:t>
            </a:r>
            <a:r>
              <a:rPr lang="de-DE" dirty="0" smtClean="0"/>
              <a:t>]</a:t>
            </a:r>
            <a:r>
              <a:rPr lang="de-DE" baseline="0" dirty="0" smtClean="0"/>
              <a:t> TECHNIK :</a:t>
            </a:r>
            <a:r>
              <a:rPr lang="de-DE" dirty="0" smtClean="0">
                <a:latin typeface="Verdana" pitchFamily="34" charset="0"/>
              </a:rPr>
              <a:t>Technik</a:t>
            </a:r>
          </a:p>
          <a:p>
            <a:pPr lvl="4" eaLnBrk="1" hangingPunct="1">
              <a:buFontTx/>
              <a:buNone/>
            </a:pPr>
            <a:endParaRPr lang="de-DE" dirty="0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886783-7DB3-4BB4-B9AF-AA3F6864492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dirty="0" smtClean="0"/>
              <a:t>Grundlagen: Verkabelung, dann Ethernet ,, ...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Coax</a:t>
            </a:r>
            <a:endParaRPr lang="de-DE" sz="1800" dirty="0" smtClean="0">
              <a:solidFill>
                <a:srgbClr val="FF6319"/>
              </a:solidFill>
            </a:endParaRP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 Twisted Pair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 Glasfaser</a:t>
            </a:r>
            <a:endParaRPr lang="de-DE" dirty="0" smtClean="0"/>
          </a:p>
          <a:p>
            <a:pPr eaLnBrk="1" hangingPunct="1"/>
            <a:r>
              <a:rPr lang="de-DE" dirty="0" smtClean="0"/>
              <a:t>LWL Reichweite</a:t>
            </a:r>
          </a:p>
          <a:p>
            <a:pPr eaLnBrk="1" hangingPunct="1"/>
            <a:r>
              <a:rPr lang="de-DE" dirty="0" smtClean="0"/>
              <a:t>IP: Fluss kontrolle</a:t>
            </a:r>
          </a:p>
          <a:p>
            <a:pPr eaLnBrk="1" hangingPunct="1"/>
            <a:r>
              <a:rPr lang="de-DE" dirty="0" smtClean="0"/>
              <a:t>IPX/APPLETALK/Tokenring: Veraltet</a:t>
            </a:r>
          </a:p>
          <a:p>
            <a:pPr eaLnBrk="1" hangingPunct="1">
              <a:buFontTx/>
              <a:buNone/>
            </a:pPr>
            <a:endParaRPr lang="de-DE" dirty="0" smtClean="0"/>
          </a:p>
          <a:p>
            <a:pPr eaLnBrk="1" hangingPunct="1">
              <a:buFontTx/>
              <a:buNone/>
            </a:pPr>
            <a:r>
              <a:rPr lang="de-DE" dirty="0" smtClean="0"/>
              <a:t>Übergang7: Hardware/ CISCO</a:t>
            </a:r>
          </a:p>
          <a:p>
            <a:pPr eaLnBrk="1" hangingPunct="1">
              <a:buFontTx/>
              <a:buNone/>
            </a:pPr>
            <a:endParaRPr lang="de-DE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A14FC4-FD57-4BC1-BB37-8F05ABF88FB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Warum Cisco: Alliance Partner, Technischer Partner von GM, neutrale </a:t>
            </a:r>
            <a:r>
              <a:rPr lang="de-DE" dirty="0" smtClean="0">
                <a:solidFill>
                  <a:schemeClr val="bg2"/>
                </a:solidFill>
              </a:rPr>
              <a:t>Gründe</a:t>
            </a:r>
            <a:r>
              <a:rPr lang="de-DE" dirty="0" smtClean="0"/>
              <a:t>: größte Produkt-Palette, HW-Managbar, Kurse-Angebot</a:t>
            </a:r>
          </a:p>
          <a:p>
            <a:pPr eaLnBrk="1" hangingPunct="1"/>
            <a:r>
              <a:rPr lang="de-DE" b="1" u="sng" dirty="0" smtClean="0"/>
              <a:t> 	2950	3560	3750	4500/6500</a:t>
            </a:r>
          </a:p>
          <a:p>
            <a:pPr eaLnBrk="1" hangingPunct="1"/>
            <a:r>
              <a:rPr lang="de-DE" dirty="0" smtClean="0"/>
              <a:t>Ports:	8-48	8-48	16-48	 -Module-		</a:t>
            </a:r>
            <a:r>
              <a:rPr lang="de-DE" sz="800" dirty="0" smtClean="0">
                <a:solidFill>
                  <a:schemeClr val="bg2"/>
                </a:solidFill>
                <a:latin typeface="Verdana" pitchFamily="34" charset="0"/>
              </a:rPr>
              <a:t>D</a:t>
            </a:r>
            <a:r>
              <a:rPr lang="de-DE" sz="800" dirty="0" smtClean="0">
                <a:latin typeface="Verdana" pitchFamily="34" charset="0"/>
              </a:rPr>
              <a:t>ual-purpose uplinks for Gigabit Ethernet uplink flexibility, allowing use of either a</a:t>
            </a:r>
          </a:p>
          <a:p>
            <a:pPr eaLnBrk="1" hangingPunct="1"/>
            <a:r>
              <a:rPr lang="de-DE" dirty="0" smtClean="0"/>
              <a:t>Uplinks:	-4 DP	-4 DP	-4 SFP			</a:t>
            </a:r>
            <a:r>
              <a:rPr lang="de-DE" dirty="0" smtClean="0">
                <a:latin typeface="Verdana" pitchFamily="34" charset="0"/>
              </a:rPr>
              <a:t>copper or a fiber uplink-each dual-purpose uplink port has one 10/100/1000 </a:t>
            </a:r>
            <a:r>
              <a:rPr lang="de-DE" dirty="0" smtClean="0"/>
              <a:t>Funktion:	QoS,PVST	VPN,v6,Rt, 	Stacking			</a:t>
            </a:r>
            <a:r>
              <a:rPr lang="de-DE" dirty="0" smtClean="0">
                <a:latin typeface="Verdana" pitchFamily="34" charset="0"/>
              </a:rPr>
              <a:t>Ethernet port and one Small Form-Factor Pluggable (SFP)-based Gigabit Ethernet</a:t>
            </a:r>
            <a:endParaRPr lang="de-DE" dirty="0" smtClean="0"/>
          </a:p>
          <a:p>
            <a:pPr marL="106363" marR="0" indent="-106363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de-DE" dirty="0" smtClean="0"/>
              <a:t>Optionen:	Gig(G)	Po(E),(G)	E:sw.plus,E:15.4W.,G		</a:t>
            </a:r>
            <a:r>
              <a:rPr lang="de-DE" dirty="0" smtClean="0">
                <a:latin typeface="Verdana" pitchFamily="34" charset="0"/>
              </a:rPr>
              <a:t>port, with one port active at a time</a:t>
            </a:r>
            <a:endParaRPr lang="de-DE" dirty="0" smtClean="0"/>
          </a:p>
          <a:p>
            <a:pPr marL="2057400" lvl="4" indent="-228600" eaLnBrk="1" hangingPunct="1">
              <a:spcBef>
                <a:spcPct val="0"/>
              </a:spcBef>
              <a:buFontTx/>
              <a:buNone/>
            </a:pPr>
            <a:r>
              <a:rPr kumimoji="0" lang="de-DE" dirty="0" smtClean="0">
                <a:latin typeface="Calibri" pitchFamily="34" charset="0"/>
              </a:rPr>
              <a:t>		WLAN, 12Port SFP,</a:t>
            </a:r>
          </a:p>
          <a:p>
            <a:pPr eaLnBrk="1" hangingPunct="1"/>
            <a:r>
              <a:rPr lang="de-DE" dirty="0" smtClean="0"/>
              <a:t>Übergang9: Softwarex</a:t>
            </a:r>
          </a:p>
          <a:p>
            <a:pPr eaLnBrk="1" hangingPunct="1"/>
            <a:endParaRPr lang="de-DE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C8D9B4-978B-4FF8-B163-FE9628FFC3C3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dirty="0" smtClean="0"/>
              <a:t>Internetwork Operating System: „Enhanced/Standard“-Image (OS) entscheidet Funktionalität, z.B. IPv6-Routing</a:t>
            </a:r>
          </a:p>
          <a:p>
            <a:pPr eaLnBrk="1" hangingPunct="1"/>
            <a:r>
              <a:rPr lang="de-DE" dirty="0" smtClean="0"/>
              <a:t>-SW: Wartbar per Konsole (CLI) (Port)   SNMP</a:t>
            </a:r>
          </a:p>
          <a:p>
            <a:pPr eaLnBrk="1" hangingPunct="1"/>
            <a:endParaRPr lang="de-DE" dirty="0" smtClean="0"/>
          </a:p>
          <a:p>
            <a:pPr eaLnBrk="1" hangingPunct="1"/>
            <a:r>
              <a:rPr lang="de-DE" dirty="0" smtClean="0"/>
              <a:t>Übergang10: [</a:t>
            </a:r>
            <a:r>
              <a:rPr lang="de-DE" b="1" dirty="0" smtClean="0"/>
              <a:t>X</a:t>
            </a:r>
            <a:r>
              <a:rPr lang="de-DE" dirty="0" smtClean="0"/>
              <a:t>]</a:t>
            </a:r>
            <a:r>
              <a:rPr lang="de-DE" baseline="0" dirty="0" smtClean="0"/>
              <a:t> </a:t>
            </a:r>
            <a:r>
              <a:rPr lang="de-DE" dirty="0" smtClean="0"/>
              <a:t>Durchführung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10C819-BECD-4E2B-BA69-BD9388ADEFDD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smtClean="0"/>
              <a:t>Herangehensweise</a:t>
            </a:r>
          </a:p>
          <a:p>
            <a:pPr eaLnBrk="1" hangingPunct="1"/>
            <a:r>
              <a:rPr lang="de-DE" smtClean="0">
                <a:latin typeface="Verdana" pitchFamily="34" charset="0"/>
              </a:rPr>
              <a:t>Phasen: 	1) Anzahl Ports(PC/Print), wo, Anforderungen	2) Größenordung Netzwerk, Ausfallsicherheit, Performance</a:t>
            </a:r>
          </a:p>
          <a:p>
            <a:pPr eaLnBrk="1" hangingPunct="1"/>
            <a:r>
              <a:rPr lang="de-DE" smtClean="0">
                <a:latin typeface="Verdana" pitchFamily="34" charset="0"/>
              </a:rPr>
              <a:t> 	3) Anzahl Netzwerkgeräte, Standort, Verbindungen	4) Sum. HW+Kabel;; Visio Draft: prof., Änderungen des Designs (SUN-direkt)</a:t>
            </a:r>
          </a:p>
          <a:p>
            <a:pPr eaLnBrk="1" hangingPunct="1"/>
            <a:r>
              <a:rPr lang="de-DE" smtClean="0">
                <a:latin typeface="Verdana" pitchFamily="34" charset="0"/>
              </a:rPr>
              <a:t> 	5) Kurzes online-meeting (AT&amp;T)		6) BoM-&gt;SALES; Übergabe an Netzwerker DE-&gt; weitergabe nach .fr</a:t>
            </a:r>
            <a:br>
              <a:rPr lang="de-DE" smtClean="0">
                <a:latin typeface="Verdana" pitchFamily="34" charset="0"/>
              </a:rPr>
            </a:br>
            <a:r>
              <a:rPr lang="de-DE" smtClean="0">
                <a:latin typeface="Verdana" pitchFamily="34" charset="0"/>
              </a:rPr>
              <a:t>							-&gt; Teil des „Service Excellences“ </a:t>
            </a:r>
            <a:r>
              <a:rPr lang="de-DE" b="1" u="sng" smtClean="0">
                <a:latin typeface="Verdana" pitchFamily="34" charset="0"/>
              </a:rPr>
              <a:t>/QMS</a:t>
            </a:r>
            <a:endParaRPr lang="de-DE" b="1" u="sng" smtClean="0"/>
          </a:p>
          <a:p>
            <a:pPr eaLnBrk="1" hangingPunct="1"/>
            <a:endParaRPr lang="de-DE" smtClean="0"/>
          </a:p>
          <a:p>
            <a:pPr eaLnBrk="1" hangingPunct="1"/>
            <a:r>
              <a:rPr lang="de-DE" smtClean="0"/>
              <a:t>Übergang13: geplante Time-Line</a:t>
            </a:r>
          </a:p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521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dirty="0" smtClean="0"/>
              <a:t>Hier geplant: 6 / 3 / 16 / 2 / 1 / 1 / 6</a:t>
            </a:r>
          </a:p>
          <a:p>
            <a:pPr eaLnBrk="1" hangingPunct="1"/>
            <a:r>
              <a:rPr lang="de-DE" dirty="0" smtClean="0"/>
              <a:t>War aber wi: 5 / 3 / 14 / 2 / 1 / 1 / 8</a:t>
            </a:r>
          </a:p>
          <a:p>
            <a:pPr eaLnBrk="1" hangingPunct="1"/>
            <a:r>
              <a:rPr lang="de-DE" dirty="0" smtClean="0"/>
              <a:t>Diff: schnelles einholen durch gute meetings / einfacher als gedachtes Netzwerkdesign / Nicht recyclebares Material für IHK-Doku</a:t>
            </a:r>
          </a:p>
          <a:p>
            <a:pPr eaLnBrk="1" hangingPunct="1"/>
            <a:r>
              <a:rPr lang="de-DE" dirty="0" smtClean="0">
                <a:latin typeface="Verdana" pitchFamily="34" charset="0"/>
              </a:rPr>
              <a:t>ESTIMATION: November 2007</a:t>
            </a:r>
          </a:p>
          <a:p>
            <a:pPr eaLnBrk="1" hangingPunct="1"/>
            <a:endParaRPr lang="de-DE" dirty="0" smtClean="0"/>
          </a:p>
          <a:p>
            <a:pPr eaLnBrk="1" hangingPunct="1"/>
            <a:r>
              <a:rPr lang="de-DE" dirty="0" smtClean="0"/>
              <a:t>Übergang14: [</a:t>
            </a:r>
            <a:r>
              <a:rPr lang="de-DE" b="1" dirty="0" smtClean="0"/>
              <a:t>X</a:t>
            </a:r>
            <a:r>
              <a:rPr lang="de-DE" dirty="0" smtClean="0"/>
              <a:t>] Ergebnisse der Sache ?!:</a:t>
            </a:r>
          </a:p>
        </p:txBody>
      </p:sp>
      <p:sp>
        <p:nvSpPr>
          <p:cNvPr id="2652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DCD498-D9B4-4667-A514-368753FE8837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726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de-DE" smtClean="0"/>
              <a:t>2x Zentral 48 Ports mit Catalyst </a:t>
            </a:r>
            <a:r>
              <a:rPr lang="en-US" smtClean="0"/>
              <a:t>3750E-48PD: 48 Ethernet 10/100/1000 ports; PoE and 2 X2 10 Gigabit Ethernet uplinks; 48PoE Class 2/ 24 PoE Class 3 Devices</a:t>
            </a:r>
            <a:endParaRPr lang="de-DE" smtClean="0"/>
          </a:p>
          <a:p>
            <a:pPr eaLnBrk="1" hangingPunct="1"/>
            <a:r>
              <a:rPr lang="de-DE" smtClean="0"/>
              <a:t>Lager nicht berücksichtigt, Übergabe für mich: 2x LWL</a:t>
            </a:r>
          </a:p>
          <a:p>
            <a:pPr eaLnBrk="1" hangingPunct="1"/>
            <a:r>
              <a:rPr lang="de-DE" smtClean="0"/>
              <a:t>Gesamtauslastung/Skalierbarkeit.</a:t>
            </a:r>
          </a:p>
          <a:p>
            <a:pPr eaLnBrk="1" hangingPunct="1"/>
            <a:endParaRPr lang="de-DE" smtClean="0"/>
          </a:p>
          <a:p>
            <a:pPr eaLnBrk="1" hangingPunct="1"/>
            <a:r>
              <a:rPr lang="de-DE" smtClean="0"/>
              <a:t>Übergang15: DEMO NOW (TIME???)</a:t>
            </a:r>
          </a:p>
          <a:p>
            <a:pPr eaLnBrk="1" hangingPunct="1"/>
            <a:endParaRPr lang="en-US" smtClean="0"/>
          </a:p>
        </p:txBody>
      </p:sp>
      <p:sp>
        <p:nvSpPr>
          <p:cNvPr id="2672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C5B295-5E51-433C-B6E9-25F53411F67A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BlueEDS_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3113" y="6116638"/>
            <a:ext cx="1797050" cy="6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4"/>
          <p:cNvSpPr txBox="1">
            <a:spLocks noChangeArrowheads="1"/>
          </p:cNvSpPr>
          <p:nvPr userDrawn="1"/>
        </p:nvSpPr>
        <p:spPr bwMode="auto">
          <a:xfrm>
            <a:off x="5140325" y="6577013"/>
            <a:ext cx="2928938" cy="12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bIns="0">
            <a:spAutoFit/>
          </a:bodyPr>
          <a:lstStyle/>
          <a:p>
            <a:pPr defTabSz="400050">
              <a:lnSpc>
                <a:spcPct val="105000"/>
              </a:lnSpc>
              <a:tabLst>
                <a:tab pos="114300" algn="ctr"/>
              </a:tabLst>
              <a:defRPr/>
            </a:pPr>
            <a:r>
              <a:rPr lang="en-US" sz="800">
                <a:cs typeface="+mn-cs"/>
              </a:rPr>
              <a:t>	       16. Januar 2008 </a:t>
            </a:r>
          </a:p>
        </p:txBody>
      </p:sp>
      <p:grpSp>
        <p:nvGrpSpPr>
          <p:cNvPr id="6" name="Group 15"/>
          <p:cNvGrpSpPr>
            <a:grpSpLocks/>
          </p:cNvGrpSpPr>
          <p:nvPr userDrawn="1"/>
        </p:nvGrpSpPr>
        <p:grpSpPr bwMode="auto">
          <a:xfrm>
            <a:off x="4810125" y="6583363"/>
            <a:ext cx="249238" cy="103187"/>
            <a:chOff x="1856" y="4169"/>
            <a:chExt cx="99" cy="41"/>
          </a:xfrm>
        </p:grpSpPr>
        <p:sp>
          <p:nvSpPr>
            <p:cNvPr id="7" name="AutoShape 16"/>
            <p:cNvSpPr>
              <a:spLocks noChangeArrowheads="1"/>
            </p:cNvSpPr>
            <p:nvPr userDrawn="1"/>
          </p:nvSpPr>
          <p:spPr bwMode="auto">
            <a:xfrm>
              <a:off x="1856" y="4169"/>
              <a:ext cx="27" cy="41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anchor="ctr"/>
            <a:lstStyle/>
            <a:p>
              <a:pPr algn="ctr">
                <a:lnSpc>
                  <a:spcPct val="95000"/>
                </a:lnSpc>
                <a:spcBef>
                  <a:spcPct val="35000"/>
                </a:spcBef>
                <a:buClr>
                  <a:schemeClr val="tx1"/>
                </a:buCl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8" name="AutoShape 17"/>
            <p:cNvSpPr>
              <a:spLocks noChangeArrowheads="1"/>
            </p:cNvSpPr>
            <p:nvPr userDrawn="1"/>
          </p:nvSpPr>
          <p:spPr bwMode="auto">
            <a:xfrm>
              <a:off x="1892" y="4169"/>
              <a:ext cx="27" cy="41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anchor="ctr"/>
            <a:lstStyle/>
            <a:p>
              <a:pPr algn="ctr">
                <a:lnSpc>
                  <a:spcPct val="95000"/>
                </a:lnSpc>
                <a:spcBef>
                  <a:spcPct val="35000"/>
                </a:spcBef>
                <a:buClr>
                  <a:schemeClr val="tx1"/>
                </a:buCl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9" name="AutoShape 18"/>
            <p:cNvSpPr>
              <a:spLocks noChangeArrowheads="1"/>
            </p:cNvSpPr>
            <p:nvPr userDrawn="1"/>
          </p:nvSpPr>
          <p:spPr bwMode="auto">
            <a:xfrm>
              <a:off x="1928" y="4169"/>
              <a:ext cx="27" cy="41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anchor="ctr"/>
            <a:lstStyle/>
            <a:p>
              <a:pPr algn="ctr">
                <a:lnSpc>
                  <a:spcPct val="95000"/>
                </a:lnSpc>
                <a:spcBef>
                  <a:spcPct val="35000"/>
                </a:spcBef>
                <a:buClr>
                  <a:schemeClr val="tx1"/>
                </a:buClr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0" name="Text Box 22"/>
          <p:cNvSpPr txBox="1">
            <a:spLocks noChangeArrowheads="1"/>
          </p:cNvSpPr>
          <p:nvPr userDrawn="1"/>
        </p:nvSpPr>
        <p:spPr bwMode="auto">
          <a:xfrm>
            <a:off x="180975" y="6381750"/>
            <a:ext cx="3060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3716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Design eines neuen Kundennetzwerkes</a:t>
            </a:r>
          </a:p>
        </p:txBody>
      </p:sp>
      <p:sp>
        <p:nvSpPr>
          <p:cNvPr id="11" name="Line 23"/>
          <p:cNvSpPr>
            <a:spLocks noChangeShapeType="1"/>
          </p:cNvSpPr>
          <p:nvPr userDrawn="1"/>
        </p:nvSpPr>
        <p:spPr bwMode="auto">
          <a:xfrm>
            <a:off x="163513" y="6654800"/>
            <a:ext cx="4557712" cy="0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defRPr/>
            </a:pPr>
            <a:endParaRPr lang="en-US">
              <a:cs typeface="+mn-cs"/>
            </a:endParaRPr>
          </a:p>
        </p:txBody>
      </p:sp>
      <p:sp>
        <p:nvSpPr>
          <p:cNvPr id="12" name="Line 24"/>
          <p:cNvSpPr>
            <a:spLocks noChangeShapeType="1"/>
          </p:cNvSpPr>
          <p:nvPr userDrawn="1"/>
        </p:nvSpPr>
        <p:spPr bwMode="auto">
          <a:xfrm>
            <a:off x="193675" y="6397625"/>
            <a:ext cx="0" cy="287338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defRPr/>
            </a:pPr>
            <a:endParaRPr lang="en-US">
              <a:cs typeface="+mn-cs"/>
            </a:endParaRPr>
          </a:p>
        </p:txBody>
      </p:sp>
      <p:sp>
        <p:nvSpPr>
          <p:cNvPr id="13" name="Base" hidden="1"/>
          <p:cNvSpPr>
            <a:spLocks noChangeArrowheads="1"/>
          </p:cNvSpPr>
          <p:nvPr userDrawn="1"/>
        </p:nvSpPr>
        <p:spPr bwMode="auto">
          <a:xfrm>
            <a:off x="1524000" y="1397000"/>
            <a:ext cx="6096000" cy="4064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defRPr/>
            </a:pPr>
            <a:endParaRPr lang="en-US">
              <a:cs typeface="+mn-cs"/>
            </a:endParaRPr>
          </a:p>
        </p:txBody>
      </p:sp>
      <p:sp>
        <p:nvSpPr>
          <p:cNvPr id="236554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4513263" y="2794000"/>
            <a:ext cx="4449762" cy="1701800"/>
          </a:xfrm>
        </p:spPr>
        <p:txBody>
          <a:bodyPr tIns="45720" rIns="91440" bIns="45720"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6555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4513263" y="4495800"/>
            <a:ext cx="4449762" cy="1085850"/>
          </a:xfrm>
        </p:spPr>
        <p:txBody>
          <a:bodyPr tIns="0" bIns="0"/>
          <a:lstStyle>
            <a:lvl1pPr>
              <a:buClrTx/>
              <a:defRPr sz="1800">
                <a:solidFill>
                  <a:schemeClr val="hlink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180975"/>
            <a:ext cx="2136775" cy="60277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5900" y="180975"/>
            <a:ext cx="6259513" cy="60277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5900" y="1036638"/>
            <a:ext cx="4167188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5488" y="1036638"/>
            <a:ext cx="4167187" cy="517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5" name="Text Box 15"/>
          <p:cNvSpPr txBox="1">
            <a:spLocks noChangeArrowheads="1"/>
          </p:cNvSpPr>
          <p:nvPr/>
        </p:nvSpPr>
        <p:spPr bwMode="auto">
          <a:xfrm>
            <a:off x="5140325" y="6577013"/>
            <a:ext cx="2928938" cy="12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bIns="0">
            <a:spAutoFit/>
          </a:bodyPr>
          <a:lstStyle/>
          <a:p>
            <a:pPr defTabSz="400050">
              <a:lnSpc>
                <a:spcPct val="105000"/>
              </a:lnSpc>
              <a:tabLst>
                <a:tab pos="114300" algn="ctr"/>
              </a:tabLst>
              <a:defRPr/>
            </a:pPr>
            <a:r>
              <a:rPr lang="en-US" sz="800" dirty="0">
                <a:cs typeface="+mn-cs"/>
              </a:rPr>
              <a:t>  	    </a:t>
            </a:r>
            <a:fld id="{1432B5F2-3B8F-4BF8-B542-DA0A6C83F34B}" type="slidenum">
              <a:rPr lang="en-US" sz="800">
                <a:cs typeface="+mn-cs"/>
              </a:rPr>
              <a:pPr defTabSz="400050">
                <a:lnSpc>
                  <a:spcPct val="105000"/>
                </a:lnSpc>
                <a:tabLst>
                  <a:tab pos="114300" algn="ctr"/>
                </a:tabLst>
                <a:defRPr/>
              </a:pPr>
              <a:t>‹#›</a:t>
            </a:fld>
            <a:r>
              <a:rPr lang="en-US" sz="800" dirty="0">
                <a:cs typeface="+mn-cs"/>
              </a:rPr>
              <a:t> von 13     /     16. </a:t>
            </a:r>
            <a:r>
              <a:rPr lang="en-US" sz="800" dirty="0" err="1">
                <a:cs typeface="+mn-cs"/>
              </a:rPr>
              <a:t>Januar</a:t>
            </a:r>
            <a:r>
              <a:rPr lang="en-US" sz="800" dirty="0">
                <a:cs typeface="+mn-cs"/>
              </a:rPr>
              <a:t> 2008</a:t>
            </a:r>
          </a:p>
        </p:txBody>
      </p:sp>
      <p:grpSp>
        <p:nvGrpSpPr>
          <p:cNvPr id="235545" name="Group 16"/>
          <p:cNvGrpSpPr>
            <a:grpSpLocks/>
          </p:cNvGrpSpPr>
          <p:nvPr/>
        </p:nvGrpSpPr>
        <p:grpSpPr bwMode="auto">
          <a:xfrm>
            <a:off x="4810125" y="6583363"/>
            <a:ext cx="249238" cy="103187"/>
            <a:chOff x="1856" y="4169"/>
            <a:chExt cx="99" cy="41"/>
          </a:xfrm>
        </p:grpSpPr>
        <p:sp>
          <p:nvSpPr>
            <p:cNvPr id="235537" name="AutoShape 17"/>
            <p:cNvSpPr>
              <a:spLocks noChangeArrowheads="1"/>
            </p:cNvSpPr>
            <p:nvPr userDrawn="1"/>
          </p:nvSpPr>
          <p:spPr bwMode="auto">
            <a:xfrm>
              <a:off x="1856" y="4169"/>
              <a:ext cx="27" cy="41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anchor="ctr"/>
            <a:lstStyle/>
            <a:p>
              <a:pPr algn="ctr">
                <a:lnSpc>
                  <a:spcPct val="95000"/>
                </a:lnSpc>
                <a:spcBef>
                  <a:spcPct val="35000"/>
                </a:spcBef>
                <a:buClr>
                  <a:schemeClr val="tx1"/>
                </a:buCl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35538" name="AutoShape 18"/>
            <p:cNvSpPr>
              <a:spLocks noChangeArrowheads="1"/>
            </p:cNvSpPr>
            <p:nvPr userDrawn="1"/>
          </p:nvSpPr>
          <p:spPr bwMode="auto">
            <a:xfrm>
              <a:off x="1892" y="4169"/>
              <a:ext cx="27" cy="41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anchor="ctr"/>
            <a:lstStyle/>
            <a:p>
              <a:pPr algn="ctr">
                <a:lnSpc>
                  <a:spcPct val="95000"/>
                </a:lnSpc>
                <a:spcBef>
                  <a:spcPct val="35000"/>
                </a:spcBef>
                <a:buClr>
                  <a:schemeClr val="tx1"/>
                </a:buCl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35539" name="AutoShape 19"/>
            <p:cNvSpPr>
              <a:spLocks noChangeArrowheads="1"/>
            </p:cNvSpPr>
            <p:nvPr userDrawn="1"/>
          </p:nvSpPr>
          <p:spPr bwMode="auto">
            <a:xfrm>
              <a:off x="1928" y="4169"/>
              <a:ext cx="27" cy="41"/>
            </a:xfrm>
            <a:prstGeom prst="parallelogram">
              <a:avLst>
                <a:gd name="adj" fmla="val 62500"/>
              </a:avLst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0" anchor="ctr"/>
            <a:lstStyle/>
            <a:p>
              <a:pPr algn="ctr">
                <a:lnSpc>
                  <a:spcPct val="95000"/>
                </a:lnSpc>
                <a:spcBef>
                  <a:spcPct val="35000"/>
                </a:spcBef>
                <a:buClr>
                  <a:schemeClr val="tx1"/>
                </a:buClr>
                <a:defRPr/>
              </a:pPr>
              <a:endParaRPr lang="en-US">
                <a:cs typeface="+mn-cs"/>
              </a:endParaRPr>
            </a:p>
          </p:txBody>
        </p:sp>
      </p:grpSp>
      <p:pic>
        <p:nvPicPr>
          <p:cNvPr id="235546" name="Picture 2" descr="BlueEDS_Logo0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302625" y="6400800"/>
            <a:ext cx="60642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5900" y="1036638"/>
            <a:ext cx="8486775" cy="5172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3688" y="180975"/>
            <a:ext cx="84709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44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/ Master title style</a:t>
            </a:r>
          </a:p>
        </p:txBody>
      </p:sp>
      <p:sp>
        <p:nvSpPr>
          <p:cNvPr id="235525" name="Text Box 5"/>
          <p:cNvSpPr txBox="1">
            <a:spLocks noChangeArrowheads="1"/>
          </p:cNvSpPr>
          <p:nvPr/>
        </p:nvSpPr>
        <p:spPr bwMode="auto">
          <a:xfrm>
            <a:off x="180975" y="6381750"/>
            <a:ext cx="30607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3716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900">
                <a:cs typeface="+mn-cs"/>
              </a:rPr>
              <a:t>Design eines neuen Kundennetzwerkes</a:t>
            </a:r>
          </a:p>
        </p:txBody>
      </p:sp>
      <p:sp>
        <p:nvSpPr>
          <p:cNvPr id="235528" name="Line 8"/>
          <p:cNvSpPr>
            <a:spLocks noChangeShapeType="1"/>
          </p:cNvSpPr>
          <p:nvPr/>
        </p:nvSpPr>
        <p:spPr bwMode="auto">
          <a:xfrm>
            <a:off x="163513" y="6654800"/>
            <a:ext cx="4557712" cy="0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defRPr/>
            </a:pPr>
            <a:endParaRPr lang="en-US">
              <a:cs typeface="+mn-cs"/>
            </a:endParaRPr>
          </a:p>
        </p:txBody>
      </p:sp>
      <p:sp>
        <p:nvSpPr>
          <p:cNvPr id="235529" name="Line 9"/>
          <p:cNvSpPr>
            <a:spLocks noChangeShapeType="1"/>
          </p:cNvSpPr>
          <p:nvPr/>
        </p:nvSpPr>
        <p:spPr bwMode="auto">
          <a:xfrm>
            <a:off x="193675" y="6397625"/>
            <a:ext cx="0" cy="287338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defRPr/>
            </a:pPr>
            <a:endParaRPr lang="en-US">
              <a:cs typeface="+mn-cs"/>
            </a:endParaRPr>
          </a:p>
        </p:txBody>
      </p:sp>
      <p:sp>
        <p:nvSpPr>
          <p:cNvPr id="235534" name="Line 14"/>
          <p:cNvSpPr>
            <a:spLocks noChangeShapeType="1"/>
          </p:cNvSpPr>
          <p:nvPr/>
        </p:nvSpPr>
        <p:spPr bwMode="auto">
          <a:xfrm>
            <a:off x="182563" y="184150"/>
            <a:ext cx="0" cy="682625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defRPr/>
            </a:pPr>
            <a:endParaRPr lang="en-US">
              <a:cs typeface="+mn-cs"/>
            </a:endParaRPr>
          </a:p>
        </p:txBody>
      </p:sp>
      <p:sp>
        <p:nvSpPr>
          <p:cNvPr id="235542" name="Base" hidden="1"/>
          <p:cNvSpPr>
            <a:spLocks noChangeArrowheads="1"/>
          </p:cNvSpPr>
          <p:nvPr/>
        </p:nvSpPr>
        <p:spPr bwMode="auto">
          <a:xfrm>
            <a:off x="1524000" y="1397000"/>
            <a:ext cx="6096000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de-DE"/>
          </a:p>
        </p:txBody>
      </p:sp>
      <p:pic>
        <p:nvPicPr>
          <p:cNvPr id="235553" name="Picture 27" descr="Switch 1-2-3_klein2"/>
          <p:cNvPicPr>
            <a:picLocks noChangeAspect="1" noChangeArrowheads="1" noCrop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71775" y="6375400"/>
            <a:ext cx="1649413" cy="18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lang="en-US" sz="2400" dirty="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MS PGothic" pitchFamily="34" charset="-128"/>
          <a:cs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MS PGothic" pitchFamily="34" charset="-128"/>
          <a:cs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MS PGothic" pitchFamily="34" charset="-128"/>
          <a:cs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  <a:ea typeface="MS PGothic" pitchFamily="34" charset="-128"/>
          <a:cs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ea typeface="MS PGothic" pitchFamily="34" charset="-128"/>
          <a:cs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ea typeface="MS PGothic" pitchFamily="34" charset="-128"/>
          <a:cs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ea typeface="MS PGothic" pitchFamily="34" charset="-128"/>
          <a:cs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ea typeface="MS PGothic" pitchFamily="34" charset="-128"/>
          <a:cs typeface="Arial" charset="0"/>
        </a:defRPr>
      </a:lvl9pPr>
    </p:titleStyle>
    <p:bodyStyle>
      <a:lvl1pPr marL="342900" indent="-342900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177800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SzPct val="9000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65100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Font typeface="Verdana" pitchFamily="34" charset="0"/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808038" indent="-122238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SzPct val="70000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085850" indent="-163513" algn="l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SzPct val="85000"/>
        <a:buFont typeface="Verdana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543050" indent="-163513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SzPct val="85000"/>
        <a:buFont typeface="Verdana" pitchFamily="34" charset="0"/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000250" indent="-163513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SzPct val="85000"/>
        <a:buFont typeface="Verdana" pitchFamily="34" charset="0"/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2457450" indent="-163513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SzPct val="85000"/>
        <a:buFont typeface="Verdana" pitchFamily="34" charset="0"/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63513" algn="l" rtl="0" fontAlgn="base">
        <a:lnSpc>
          <a:spcPct val="95000"/>
        </a:lnSpc>
        <a:spcBef>
          <a:spcPct val="35000"/>
        </a:spcBef>
        <a:spcAft>
          <a:spcPct val="0"/>
        </a:spcAft>
        <a:buClr>
          <a:schemeClr val="tx1"/>
        </a:buClr>
        <a:buSzPct val="85000"/>
        <a:buFont typeface="Verdana" pitchFamily="34" charset="0"/>
        <a:buChar char="»"/>
        <a:defRPr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frederik.unser@eds.com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smtClean="0"/>
              <a:t/>
            </a:r>
            <a:br>
              <a:rPr smtClean="0"/>
            </a:br>
            <a:r>
              <a:rPr smtClean="0"/>
              <a:t>Projekt Präsentation</a:t>
            </a:r>
            <a:br>
              <a:rPr smtClean="0"/>
            </a:br>
            <a:r>
              <a:rPr smtClean="0"/>
              <a:t>Frederik Unser</a:t>
            </a:r>
          </a:p>
        </p:txBody>
      </p:sp>
      <p:sp>
        <p:nvSpPr>
          <p:cNvPr id="24985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24375" y="4495800"/>
            <a:ext cx="4449763" cy="108585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de-DE" dirty="0" smtClean="0">
                <a:solidFill>
                  <a:schemeClr val="tx1"/>
                </a:solidFill>
              </a:rPr>
              <a:t>Design eines neuen Kundennetzwerkes</a:t>
            </a:r>
          </a:p>
          <a:p>
            <a:pPr marL="0" indent="0" eaLnBrk="1" hangingPunct="1">
              <a:buFontTx/>
              <a:buNone/>
            </a:pPr>
            <a:r>
              <a:rPr lang="de-DE" sz="1200" dirty="0" smtClean="0">
                <a:solidFill>
                  <a:schemeClr val="tx1"/>
                </a:solidFill>
              </a:rPr>
              <a:t>(Gonesse, Frankreich) </a:t>
            </a:r>
          </a:p>
          <a:p>
            <a:pPr marL="0" indent="0" eaLnBrk="1" hangingPunct="1">
              <a:buFontTx/>
              <a:buNone/>
            </a:pPr>
            <a:endParaRPr lang="en-US" sz="1200" dirty="0" smtClean="0">
              <a:solidFill>
                <a:schemeClr val="tx1"/>
              </a:solidFill>
            </a:endParaRPr>
          </a:p>
        </p:txBody>
      </p:sp>
      <p:sp>
        <p:nvSpPr>
          <p:cNvPr id="249859" name="Line 8"/>
          <p:cNvSpPr>
            <a:spLocks noChangeShapeType="1"/>
          </p:cNvSpPr>
          <p:nvPr/>
        </p:nvSpPr>
        <p:spPr bwMode="auto">
          <a:xfrm>
            <a:off x="4428000" y="3744000"/>
            <a:ext cx="0" cy="1584000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de-DE"/>
          </a:p>
        </p:txBody>
      </p:sp>
      <p:pic>
        <p:nvPicPr>
          <p:cNvPr id="249860" name="Picture 12" descr="cdccont_0900aecd805ae97c"/>
          <p:cNvPicPr>
            <a:picLocks noChangeAspect="1" noChangeArrowheads="1"/>
          </p:cNvPicPr>
          <p:nvPr/>
        </p:nvPicPr>
        <p:blipFill>
          <a:blip r:embed="rId3"/>
          <a:srcRect l="3166" t="17157" r="2000" b="17403"/>
          <a:stretch>
            <a:fillRect/>
          </a:stretch>
        </p:blipFill>
        <p:spPr bwMode="auto">
          <a:xfrm>
            <a:off x="390525" y="495300"/>
            <a:ext cx="5419725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/>
              <a:t>Ergebnis - Demonstration</a:t>
            </a:r>
            <a:endParaRPr/>
          </a:p>
        </p:txBody>
      </p:sp>
      <p:pic>
        <p:nvPicPr>
          <p:cNvPr id="4" name="Content Placeholder 3" descr="netzwerkplan_ani-1 Stillstand STP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85913" y="1036638"/>
            <a:ext cx="5746750" cy="51720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/>
              <a:t>Ergebnis - Demonstration</a:t>
            </a:r>
            <a:endParaRPr/>
          </a:p>
        </p:txBody>
      </p:sp>
      <p:pic>
        <p:nvPicPr>
          <p:cNvPr id="6" name="Content Placeholder 5" descr="netzwerkplan_ani-2 disconnected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85913" y="1036638"/>
            <a:ext cx="5746750" cy="51720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/>
              <a:t>Ergebnis - Demonstration</a:t>
            </a:r>
            <a:endParaRPr/>
          </a:p>
        </p:txBody>
      </p:sp>
      <p:pic>
        <p:nvPicPr>
          <p:cNvPr id="5" name="Content Placeholder 4" descr="netzwerkplan_ani-3 disconnected+FIX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85913" y="1036638"/>
            <a:ext cx="5746750" cy="51720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/>
              <a:t>Fragen und Antworten</a:t>
            </a:r>
          </a:p>
        </p:txBody>
      </p:sp>
      <p:sp>
        <p:nvSpPr>
          <p:cNvPr id="27443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de-DE" smtClean="0"/>
          </a:p>
          <a:p>
            <a:pPr marL="0" indent="0" eaLnBrk="1" hangingPunct="1">
              <a:buFontTx/>
              <a:buNone/>
            </a:pPr>
            <a:endParaRPr lang="de-DE" smtClean="0"/>
          </a:p>
          <a:p>
            <a:pPr marL="0" indent="0" eaLnBrk="1" hangingPunct="1">
              <a:buFontTx/>
              <a:buNone/>
            </a:pPr>
            <a:r>
              <a:rPr lang="de-DE" smtClean="0"/>
              <a:t>		Unklarheiten? – Fragen!</a:t>
            </a:r>
          </a:p>
          <a:p>
            <a:pPr marL="0" indent="0" eaLnBrk="1" hangingPunct="1">
              <a:buFontTx/>
              <a:buNone/>
            </a:pPr>
            <a:endParaRPr lang="de-DE" smtClean="0"/>
          </a:p>
          <a:p>
            <a:pPr marL="0" indent="0" eaLnBrk="1" hangingPunct="1">
              <a:buFontTx/>
              <a:buNone/>
            </a:pPr>
            <a:endParaRPr lang="de-DE" smtClean="0"/>
          </a:p>
          <a:p>
            <a:pPr marL="0" indent="0" eaLnBrk="1" hangingPunct="1">
              <a:buFontTx/>
              <a:buNone/>
            </a:pPr>
            <a:endParaRPr lang="de-DE" smtClean="0"/>
          </a:p>
          <a:p>
            <a:pPr marL="0" indent="0" eaLnBrk="1" hangingPunct="1">
              <a:buFontTx/>
              <a:buNone/>
            </a:pPr>
            <a:endParaRPr lang="de-DE" smtClean="0"/>
          </a:p>
          <a:p>
            <a:pPr marL="0" indent="0" eaLnBrk="1" hangingPunct="1">
              <a:buFontTx/>
              <a:buNone/>
            </a:pPr>
            <a:endParaRPr lang="de-DE" smtClean="0"/>
          </a:p>
          <a:p>
            <a:pPr marL="0" indent="0" eaLnBrk="1" hangingPunct="1">
              <a:buFontTx/>
              <a:buNone/>
            </a:pPr>
            <a:endParaRPr lang="de-DE" smtClean="0"/>
          </a:p>
          <a:p>
            <a:pPr marL="0" indent="0" eaLnBrk="1" hangingPunct="1">
              <a:buFontTx/>
              <a:buNone/>
            </a:pPr>
            <a:endParaRPr lang="de-DE" smtClean="0"/>
          </a:p>
          <a:p>
            <a:pPr marL="0" indent="0" eaLnBrk="1" hangingPunct="1">
              <a:buFontTx/>
              <a:buNone/>
            </a:pPr>
            <a:endParaRPr lang="de-DE" smtClean="0"/>
          </a:p>
          <a:p>
            <a:pPr marL="0" indent="0" eaLnBrk="1" hangingPunct="1">
              <a:buFontTx/>
              <a:buNone/>
            </a:pPr>
            <a:endParaRPr lang="de-DE" smtClean="0"/>
          </a:p>
        </p:txBody>
      </p:sp>
      <p:pic>
        <p:nvPicPr>
          <p:cNvPr id="4" name="Picture 4" descr="zoee_questionmar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14663" y="2331348"/>
            <a:ext cx="3559175" cy="3143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1" name="Text Box 2"/>
          <p:cNvSpPr txBox="1">
            <a:spLocks noChangeArrowheads="1"/>
          </p:cNvSpPr>
          <p:nvPr/>
        </p:nvSpPr>
        <p:spPr bwMode="auto">
          <a:xfrm>
            <a:off x="619125" y="4692650"/>
            <a:ext cx="5253038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>
                <a:solidFill>
                  <a:schemeClr val="hlink"/>
                </a:solidFill>
              </a:rPr>
              <a:t>EDS			</a:t>
            </a:r>
            <a:r>
              <a:rPr lang="en-US" sz="1200" dirty="0" err="1">
                <a:solidFill>
                  <a:schemeClr val="hlink"/>
                </a:solidFill>
              </a:rPr>
              <a:t>EDS</a:t>
            </a:r>
            <a:r>
              <a:rPr lang="en-US" sz="1200" dirty="0">
                <a:solidFill>
                  <a:schemeClr val="hlink"/>
                </a:solidFill>
              </a:rPr>
              <a:t> O.S. GmbH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>
                <a:solidFill>
                  <a:schemeClr val="hlink"/>
                </a:solidFill>
              </a:rPr>
              <a:t>5400 Legacy Drive		</a:t>
            </a:r>
            <a:r>
              <a:rPr lang="en-US" sz="1200" dirty="0" err="1">
                <a:solidFill>
                  <a:schemeClr val="hlink"/>
                </a:solidFill>
              </a:rPr>
              <a:t>Eisenstraße</a:t>
            </a:r>
            <a:r>
              <a:rPr lang="en-US" sz="1200" dirty="0">
                <a:solidFill>
                  <a:schemeClr val="hlink"/>
                </a:solidFill>
              </a:rPr>
              <a:t> 56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>
                <a:solidFill>
                  <a:schemeClr val="hlink"/>
                </a:solidFill>
              </a:rPr>
              <a:t>Plano, TX  75024		65424 </a:t>
            </a:r>
            <a:r>
              <a:rPr lang="en-US" sz="1200" dirty="0" err="1">
                <a:solidFill>
                  <a:schemeClr val="hlink"/>
                </a:solidFill>
              </a:rPr>
              <a:t>Rüsselsheim</a:t>
            </a:r>
            <a:r>
              <a:rPr lang="en-US" sz="1200" dirty="0">
                <a:solidFill>
                  <a:schemeClr val="hlink"/>
                </a:solidFill>
              </a:rPr>
              <a:t> 	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dirty="0">
                <a:solidFill>
                  <a:schemeClr val="hlink"/>
                </a:solidFill>
              </a:rPr>
              <a:t>USA			+49 (0) 6142 / 80 - 5153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200" smtClean="0">
                <a:solidFill>
                  <a:schemeClr val="hlink"/>
                </a:solidFill>
              </a:rPr>
              <a:t>Global Headquarter</a:t>
            </a:r>
            <a:r>
              <a:rPr lang="en-US" sz="1200" dirty="0">
                <a:solidFill>
                  <a:schemeClr val="hlink"/>
                </a:solidFill>
              </a:rPr>
              <a:t>		</a:t>
            </a:r>
            <a:r>
              <a:rPr lang="en-US" sz="1200" dirty="0">
                <a:solidFill>
                  <a:schemeClr val="hlink"/>
                </a:solidFill>
                <a:hlinkClick r:id="rId3"/>
              </a:rPr>
              <a:t>frederik.unser@eds.com</a:t>
            </a:r>
            <a:endParaRPr lang="en-US" sz="1200" dirty="0">
              <a:solidFill>
                <a:schemeClr val="hlink"/>
              </a:solidFill>
            </a:endParaRPr>
          </a:p>
        </p:txBody>
      </p:sp>
      <p:sp>
        <p:nvSpPr>
          <p:cNvPr id="276482" name="Text Box 3"/>
          <p:cNvSpPr txBox="1">
            <a:spLocks noChangeArrowheads="1"/>
          </p:cNvSpPr>
          <p:nvPr/>
        </p:nvSpPr>
        <p:spPr bwMode="auto">
          <a:xfrm>
            <a:off x="633413" y="5816600"/>
            <a:ext cx="5334000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700">
                <a:solidFill>
                  <a:srgbClr val="004153"/>
                </a:solidFill>
                <a:latin typeface="Trebuchet MS" pitchFamily="34" charset="0"/>
              </a:rPr>
              <a:t>EDS and the EDS logo are registered trademarks of Electronic Data Systems Corporation. EDS is an equal opportunity employer and values the diversity of its people.  © 2007 Electronic Data Systems Corporation.  All rights reserved.</a:t>
            </a:r>
            <a:r>
              <a:rPr lang="en-US" sz="800">
                <a:solidFill>
                  <a:srgbClr val="004153"/>
                </a:solidFill>
                <a:latin typeface="Trebuchet MS" pitchFamily="34" charset="0"/>
              </a:rPr>
              <a:t> </a:t>
            </a:r>
          </a:p>
        </p:txBody>
      </p:sp>
      <p:pic>
        <p:nvPicPr>
          <p:cNvPr id="276483" name="Picture 4" descr="readyNOW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19663" y="1371600"/>
            <a:ext cx="32972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/>
              <a:t>Preiskalkulation</a:t>
            </a:r>
          </a:p>
        </p:txBody>
      </p:sp>
      <p:pic>
        <p:nvPicPr>
          <p:cNvPr id="278530" name="Picture 4" descr="Pric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363" y="1690688"/>
            <a:ext cx="847725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7" name="WordArt 6"/>
          <p:cNvSpPr>
            <a:spLocks noChangeArrowheads="1" noChangeShapeType="1" noTextEdit="1"/>
          </p:cNvSpPr>
          <p:nvPr/>
        </p:nvSpPr>
        <p:spPr bwMode="auto">
          <a:xfrm>
            <a:off x="3967163" y="509588"/>
            <a:ext cx="409575" cy="555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de-DE" sz="9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}</a:t>
            </a:r>
          </a:p>
        </p:txBody>
      </p:sp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/>
              <a:t>Legende	</a:t>
            </a:r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1036638"/>
            <a:ext cx="3816350" cy="5172075"/>
          </a:xfrm>
        </p:spPr>
        <p:txBody>
          <a:bodyPr/>
          <a:lstStyle/>
          <a:p>
            <a:pPr marL="0" indent="0" eaLnBrk="1" hangingPunct="1">
              <a:lnSpc>
                <a:spcPct val="75000"/>
              </a:lnSpc>
              <a:buFontTx/>
              <a:buNone/>
            </a:pPr>
            <a:endParaRPr lang="de-DE" sz="1200" smtClean="0"/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1 Einleitung 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endParaRPr lang="de-DE" sz="1200" smtClean="0"/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2 Projektbeschreibung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 	2.1 Umfeld 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 	2.2 Ist-Zustand 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	2.3 Soll-Zustand 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	2.4 Phasen der Projektrealisierung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	2.5 Hilfsmittel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endParaRPr lang="de-DE" sz="1200" smtClean="0"/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3 Technischer Hintergrund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 	3.1 Technologien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 	3.2 Hardware (Cisco)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	3.3 Software (Cisco)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endParaRPr lang="de-DE" sz="1200" smtClean="0"/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4 Projektablauf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 	4.1 Zeitlicher Ablaufplan (Soll) 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 	4.2 Chronik [Arbeitsschritte]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 	4.3 Schwierigkeiten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endParaRPr lang="de-DE" sz="1200" smtClean="0"/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5 Projektergebnis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 	5.1 Design Ergebnis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	5.2 Zeitlicher Ablaufplan (Ist)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r>
              <a:rPr lang="de-DE" sz="1200" smtClean="0"/>
              <a:t>	5.3 Ausblick</a:t>
            </a:r>
          </a:p>
          <a:p>
            <a:pPr marL="0" indent="0" eaLnBrk="1" hangingPunct="1">
              <a:lnSpc>
                <a:spcPct val="75000"/>
              </a:lnSpc>
              <a:buFontTx/>
              <a:buNone/>
            </a:pPr>
            <a:endParaRPr lang="de-DE" sz="1200" smtClean="0"/>
          </a:p>
        </p:txBody>
      </p:sp>
      <p:sp>
        <p:nvSpPr>
          <p:cNvPr id="280580" name="Text Box 5"/>
          <p:cNvSpPr txBox="1">
            <a:spLocks noChangeArrowheads="1"/>
          </p:cNvSpPr>
          <p:nvPr/>
        </p:nvSpPr>
        <p:spPr bwMode="auto">
          <a:xfrm>
            <a:off x="4975225" y="1263650"/>
            <a:ext cx="3810000" cy="35855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buFontTx/>
              <a:buAutoNum type="arabicPeriod"/>
            </a:pPr>
            <a:r>
              <a:rPr lang="de-DE" dirty="0" smtClean="0"/>
              <a:t>Beschreibung</a:t>
            </a:r>
            <a:endParaRPr lang="de-DE" dirty="0"/>
          </a:p>
          <a:p>
            <a:pPr marL="457200" indent="-457200"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buFontTx/>
              <a:buAutoNum type="arabicPeriod"/>
            </a:pPr>
            <a:endParaRPr lang="de-DE" dirty="0"/>
          </a:p>
          <a:p>
            <a:pPr marL="457200" indent="-457200"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buFontTx/>
              <a:buAutoNum type="arabicPeriod"/>
            </a:pPr>
            <a:r>
              <a:rPr lang="de-DE" dirty="0"/>
              <a:t>Technik</a:t>
            </a:r>
          </a:p>
          <a:p>
            <a:pPr marL="457200" indent="-457200"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buFontTx/>
              <a:buAutoNum type="arabicPeriod"/>
            </a:pPr>
            <a:endParaRPr lang="de-DE" dirty="0"/>
          </a:p>
          <a:p>
            <a:pPr marL="457200" indent="-457200"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buFontTx/>
              <a:buAutoNum type="arabicPeriod"/>
            </a:pPr>
            <a:r>
              <a:rPr lang="de-DE" dirty="0"/>
              <a:t>Durchführung</a:t>
            </a:r>
          </a:p>
          <a:p>
            <a:pPr marL="457200" indent="-457200"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buFontTx/>
              <a:buAutoNum type="arabicPeriod"/>
            </a:pPr>
            <a:endParaRPr lang="de-DE" dirty="0"/>
          </a:p>
          <a:p>
            <a:pPr marL="457200" indent="-457200"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buFontTx/>
              <a:buAutoNum type="arabicPeriod"/>
            </a:pPr>
            <a:r>
              <a:rPr lang="de-DE" dirty="0"/>
              <a:t>Ergebnisse</a:t>
            </a:r>
          </a:p>
          <a:p>
            <a:pPr marL="457200" indent="-457200"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buFontTx/>
              <a:buAutoNum type="arabicPeriod"/>
            </a:pPr>
            <a:endParaRPr lang="de-DE" dirty="0"/>
          </a:p>
          <a:p>
            <a:pPr marL="457200" indent="-457200" algn="ctr">
              <a:lnSpc>
                <a:spcPct val="95000"/>
              </a:lnSpc>
              <a:spcBef>
                <a:spcPct val="35000"/>
              </a:spcBef>
              <a:buClr>
                <a:schemeClr val="tx1"/>
              </a:buClr>
              <a:buFontTx/>
              <a:buAutoNum type="arabicPeriod"/>
            </a:pPr>
            <a:r>
              <a:rPr lang="de-DE" dirty="0">
                <a:solidFill>
                  <a:schemeClr val="tx2"/>
                </a:solidFill>
              </a:rPr>
              <a:t>Fragen und Antworten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/>
              <a:t>Wissen: Stichworte</a:t>
            </a:r>
          </a:p>
        </p:txBody>
      </p:sp>
      <p:sp>
        <p:nvSpPr>
          <p:cNvPr id="2826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de-DE" sz="1600" smtClean="0"/>
              <a:t>Kabel: Twisted Pair: (Koax, „Untwisted“), LWL</a:t>
            </a:r>
          </a:p>
          <a:p>
            <a:pPr marL="0" indent="0" eaLnBrk="1" hangingPunct="1">
              <a:buFontTx/>
              <a:buNone/>
            </a:pPr>
            <a:r>
              <a:rPr lang="de-DE" sz="1600" smtClean="0"/>
              <a:t>LWL: Gradientenindex=SM+MM, Stufenindex=SM;</a:t>
            </a:r>
          </a:p>
          <a:p>
            <a:pPr marL="0" indent="0" eaLnBrk="1" hangingPunct="1">
              <a:buFontTx/>
              <a:buNone/>
            </a:pPr>
            <a:r>
              <a:rPr lang="de-DE" sz="1600" smtClean="0"/>
              <a:t>PM: </a:t>
            </a:r>
          </a:p>
          <a:p>
            <a:pPr marL="0" indent="0" eaLnBrk="1" hangingPunct="1">
              <a:buFontTx/>
              <a:buNone/>
            </a:pPr>
            <a:r>
              <a:rPr lang="de-DE" sz="1600" smtClean="0"/>
              <a:t>DIN 69905 Das </a:t>
            </a:r>
            <a:r>
              <a:rPr lang="de-DE" sz="1600" b="1" smtClean="0"/>
              <a:t>Pflichtenheft </a:t>
            </a:r>
            <a:r>
              <a:rPr lang="de-DE" sz="1600" smtClean="0"/>
              <a:t>„vom </a:t>
            </a:r>
            <a:r>
              <a:rPr lang="de-DE" sz="1600" b="1" smtClean="0"/>
              <a:t>Auftragnehmer</a:t>
            </a:r>
            <a:r>
              <a:rPr lang="de-DE" sz="1600" smtClean="0"/>
              <a:t> erarbeiteten Realisierungsvorgaben aufgrund der Umsetzung des vom </a:t>
            </a:r>
            <a:r>
              <a:rPr lang="de-DE" sz="1600" u="sng" smtClean="0"/>
              <a:t>Auftraggeber</a:t>
            </a:r>
            <a:r>
              <a:rPr lang="de-DE" sz="1600" smtClean="0"/>
              <a:t> vorgegebenen </a:t>
            </a:r>
            <a:r>
              <a:rPr lang="de-DE" sz="1600" u="sng" smtClean="0"/>
              <a:t>Lastenhefts</a:t>
            </a:r>
            <a:r>
              <a:rPr lang="de-DE" sz="1600" smtClean="0"/>
              <a:t>“</a:t>
            </a:r>
          </a:p>
          <a:p>
            <a:pPr marL="0" indent="0" eaLnBrk="1" hangingPunct="1">
              <a:buFontTx/>
              <a:buNone/>
            </a:pPr>
            <a:r>
              <a:rPr lang="de-DE" sz="1600" i="1" smtClean="0"/>
              <a:t>Service Excellence</a:t>
            </a:r>
            <a:r>
              <a:rPr lang="de-DE" sz="1600" smtClean="0"/>
              <a:t> heißt daher: herausragende Qualitätsstandards zu definieren, konsequent umzusetzen und</a:t>
            </a:r>
          </a:p>
          <a:p>
            <a:pPr marL="0" indent="0" eaLnBrk="1" hangingPunct="1">
              <a:buFontTx/>
              <a:buNone/>
            </a:pPr>
            <a:r>
              <a:rPr lang="de-DE" sz="1600" smtClean="0"/>
              <a:t>kontinuierlich weiterzuentwickeln</a:t>
            </a:r>
          </a:p>
          <a:p>
            <a:pPr marL="0" indent="0" eaLnBrk="1" hangingPunct="1">
              <a:buFontTx/>
              <a:buNone/>
            </a:pPr>
            <a:endParaRPr lang="de-DE" sz="1600" smtClean="0"/>
          </a:p>
          <a:p>
            <a:pPr marL="0" indent="0" eaLnBrk="1" hangingPunct="1">
              <a:buFontTx/>
              <a:buNone/>
            </a:pPr>
            <a:r>
              <a:rPr lang="de-DE" sz="1400" smtClean="0"/>
              <a:t>Schicht 7 – Anwendungsschicht</a:t>
            </a:r>
          </a:p>
          <a:p>
            <a:pPr marL="0" indent="0" eaLnBrk="1" hangingPunct="1">
              <a:buFontTx/>
              <a:buNone/>
            </a:pPr>
            <a:r>
              <a:rPr lang="de-DE" sz="1400" smtClean="0"/>
              <a:t>Schicht 6 – Darstellungsschicht</a:t>
            </a:r>
          </a:p>
          <a:p>
            <a:pPr marL="0" indent="0" eaLnBrk="1" hangingPunct="1">
              <a:buFontTx/>
              <a:buNone/>
            </a:pPr>
            <a:r>
              <a:rPr lang="de-DE" sz="1400" smtClean="0"/>
              <a:t>Schicht 5 – Sitzungsschicht</a:t>
            </a:r>
          </a:p>
          <a:p>
            <a:pPr marL="0" indent="0" eaLnBrk="1" hangingPunct="1">
              <a:buFontTx/>
              <a:buNone/>
            </a:pPr>
            <a:r>
              <a:rPr lang="de-DE" sz="1400" smtClean="0"/>
              <a:t>Schicht 4 – Transportschicht</a:t>
            </a:r>
          </a:p>
          <a:p>
            <a:pPr marL="0" indent="0" eaLnBrk="1" hangingPunct="1">
              <a:buFontTx/>
              <a:buNone/>
            </a:pPr>
            <a:r>
              <a:rPr lang="de-DE" sz="1400" smtClean="0"/>
              <a:t>Schicht 3 – Vermittlungsschicht</a:t>
            </a:r>
          </a:p>
          <a:p>
            <a:pPr marL="0" indent="0" eaLnBrk="1" hangingPunct="1">
              <a:buFontTx/>
              <a:buNone/>
            </a:pPr>
            <a:r>
              <a:rPr lang="de-DE" sz="1400" smtClean="0"/>
              <a:t>Schicht 2 – Sicherungsschicht</a:t>
            </a:r>
          </a:p>
          <a:p>
            <a:pPr marL="0" indent="0" eaLnBrk="1" hangingPunct="1">
              <a:buFontTx/>
              <a:buNone/>
            </a:pPr>
            <a:r>
              <a:rPr lang="de-DE" sz="1400" smtClean="0"/>
              <a:t>Schicht 1 – Bitübertragungsschicht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/>
              <a:t>Cisco Hardware - Catalyst 2960: dual-purpose</a:t>
            </a:r>
          </a:p>
        </p:txBody>
      </p:sp>
      <p:pic>
        <p:nvPicPr>
          <p:cNvPr id="2365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71562" y="812799"/>
            <a:ext cx="7234238" cy="5338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>
                <a:solidFill>
                  <a:schemeClr val="tx1"/>
                </a:solidFill>
              </a:rPr>
              <a:t>1 Beschreibung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25190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de-DE" smtClean="0"/>
              <a:t>Die EDS Abteilung: IE - GM Europe</a:t>
            </a:r>
          </a:p>
        </p:txBody>
      </p:sp>
      <p:pic>
        <p:nvPicPr>
          <p:cNvPr id="726021" name="Picture 5" descr="IE_G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462088"/>
            <a:ext cx="8115300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1 Beschreibung</a:t>
            </a:r>
            <a:endParaRPr lang="de-DE" dirty="0"/>
          </a:p>
        </p:txBody>
      </p:sp>
      <p:sp>
        <p:nvSpPr>
          <p:cNvPr id="2539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de-DE" sz="1000" dirty="0" smtClean="0"/>
          </a:p>
          <a:p>
            <a:pPr marL="0" indent="0" eaLnBrk="1" hangingPunct="1">
              <a:buFontTx/>
              <a:buNone/>
            </a:pPr>
            <a:endParaRPr lang="de-DE" sz="1800" dirty="0" smtClean="0"/>
          </a:p>
          <a:p>
            <a:pPr eaLnBrk="1" hangingPunct="1">
              <a:buFont typeface="Symbol" pitchFamily="18" charset="2"/>
              <a:buChar char="-"/>
            </a:pPr>
            <a:r>
              <a:rPr lang="de-DE" sz="1800" dirty="0" smtClean="0"/>
              <a:t> Lagerkapazität erreicht</a:t>
            </a:r>
          </a:p>
          <a:p>
            <a:pPr eaLnBrk="1" hangingPunct="1">
              <a:buFont typeface="Symbol" pitchFamily="18" charset="2"/>
              <a:buChar char="-"/>
            </a:pPr>
            <a:r>
              <a:rPr lang="de-DE" sz="1800" dirty="0" smtClean="0"/>
              <a:t> Altes Lagerhaus, veraltet IT</a:t>
            </a:r>
          </a:p>
          <a:p>
            <a:pPr marL="0" indent="0" eaLnBrk="1" hangingPunct="1">
              <a:buNone/>
            </a:pPr>
            <a:endParaRPr lang="de-DE" sz="1400" dirty="0" smtClean="0"/>
          </a:p>
          <a:p>
            <a:pPr marL="0" indent="0" eaLnBrk="1" hangingPunct="1">
              <a:buClr>
                <a:srgbClr val="FF0000"/>
              </a:buClr>
              <a:buSzPct val="160000"/>
              <a:buFont typeface="Symbol" pitchFamily="18" charset="2"/>
              <a:buChar char="-"/>
            </a:pPr>
            <a:r>
              <a:rPr lang="de-DE" dirty="0" smtClean="0"/>
              <a:t> IST-Zustand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 Neues Lagerhaus, ohne Netzwerk</a:t>
            </a:r>
          </a:p>
          <a:p>
            <a:pPr marL="0" indent="0" eaLnBrk="1" hangingPunct="1">
              <a:buFontTx/>
              <a:buChar char="-"/>
            </a:pPr>
            <a:endParaRPr lang="de-DE" dirty="0" smtClean="0"/>
          </a:p>
          <a:p>
            <a:pPr marL="0" indent="0" eaLnBrk="1" hangingPunct="1">
              <a:buClr>
                <a:srgbClr val="00B050"/>
              </a:buClr>
              <a:buSzPct val="160000"/>
              <a:buFont typeface="Symbol" pitchFamily="18" charset="2"/>
              <a:buChar char="-"/>
            </a:pPr>
            <a:r>
              <a:rPr lang="de-DE" dirty="0" smtClean="0"/>
              <a:t> SOLL-Zustand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 Netzwerkdesign für IT-Infrastruktur des neuen Lagerhauses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de-DE" sz="1800" dirty="0" smtClean="0"/>
              <a:t>Teilprojekt: nur der Bürobereich</a:t>
            </a:r>
          </a:p>
          <a:p>
            <a:pPr lvl="2" eaLnBrk="1" hangingPunct="1">
              <a:buFont typeface="Wingdings" pitchFamily="2" charset="2"/>
              <a:buChar char="§"/>
            </a:pPr>
            <a:r>
              <a:rPr lang="de-DE" sz="1800" dirty="0" smtClean="0"/>
              <a:t>Kosten für die Installation</a:t>
            </a:r>
          </a:p>
          <a:p>
            <a:pPr marL="0" indent="0" eaLnBrk="1" hangingPunct="1">
              <a:buFontTx/>
              <a:buNone/>
            </a:pPr>
            <a:endParaRPr lang="de-DE" dirty="0" smtClean="0"/>
          </a:p>
        </p:txBody>
      </p:sp>
      <p:pic>
        <p:nvPicPr>
          <p:cNvPr id="4" name="Picture 5" descr="dreiimhalbkreis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/>
          <a:stretch>
            <a:fillRect/>
          </a:stretch>
        </p:blipFill>
        <p:spPr bwMode="auto">
          <a:xfrm>
            <a:off x="5608777" y="804239"/>
            <a:ext cx="3253671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2 Technik </a:t>
            </a:r>
            <a:r>
              <a:rPr lang="de-DE" dirty="0"/>
              <a:t>- Allgemein</a:t>
            </a:r>
          </a:p>
        </p:txBody>
      </p:sp>
      <p:sp>
        <p:nvSpPr>
          <p:cNvPr id="2560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de-DE" dirty="0" smtClean="0"/>
          </a:p>
          <a:p>
            <a:pPr marL="0" indent="0" eaLnBrk="1" hangingPunct="1">
              <a:buFontTx/>
              <a:buNone/>
            </a:pPr>
            <a:endParaRPr lang="de-DE" dirty="0" smtClean="0"/>
          </a:p>
          <a:p>
            <a:pPr marL="0" indent="0" eaLnBrk="1" hangingPunct="1">
              <a:buFontTx/>
              <a:buChar char="-"/>
            </a:pPr>
            <a:r>
              <a:rPr lang="de-DE" dirty="0" smtClean="0"/>
              <a:t> Verkabelung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 Twisted Pair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 Glasfaser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de-DE" sz="1800" dirty="0" smtClean="0"/>
          </a:p>
          <a:p>
            <a:pPr lvl="1" eaLnBrk="1" hangingPunct="1">
              <a:buFont typeface="Wingdings" pitchFamily="2" charset="2"/>
              <a:buChar char="Ø"/>
            </a:pPr>
            <a:endParaRPr lang="de-DE" sz="1800" dirty="0" smtClean="0"/>
          </a:p>
          <a:p>
            <a:pPr marL="0" indent="0" eaLnBrk="1" hangingPunct="1">
              <a:buFontTx/>
              <a:buChar char="-"/>
            </a:pPr>
            <a:r>
              <a:rPr lang="de-DE" dirty="0" smtClean="0"/>
              <a:t> Übertragungsstandards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 Ethernet </a:t>
            </a:r>
            <a:r>
              <a:rPr lang="de-DE" sz="1800" dirty="0" smtClean="0">
                <a:sym typeface="Wingdings" pitchFamily="2" charset="2"/>
              </a:rPr>
              <a:t> IP  TCP </a:t>
            </a:r>
            <a:endParaRPr lang="de-DE" sz="1800" dirty="0" smtClean="0"/>
          </a:p>
          <a:p>
            <a:pPr lvl="2" eaLnBrk="1" hangingPunct="1">
              <a:buFont typeface="Wingdings" pitchFamily="2" charset="2"/>
              <a:buChar char="Ø"/>
            </a:pPr>
            <a:endParaRPr lang="de-DE" sz="1800" dirty="0" smtClean="0"/>
          </a:p>
          <a:p>
            <a:pPr marL="0" indent="0" eaLnBrk="1" hangingPunct="1">
              <a:buFontTx/>
              <a:buChar char="-"/>
            </a:pPr>
            <a:endParaRPr lang="de-DE" dirty="0" smtClean="0"/>
          </a:p>
          <a:p>
            <a:pPr marL="0" indent="0" eaLnBrk="1" hangingPunct="1">
              <a:buFontTx/>
              <a:buChar char="-"/>
            </a:pPr>
            <a:endParaRPr lang="de-DE" dirty="0" smtClean="0"/>
          </a:p>
        </p:txBody>
      </p:sp>
      <p:pic>
        <p:nvPicPr>
          <p:cNvPr id="4" name="Picture 6" descr="Zahnr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5773" y="875306"/>
            <a:ext cx="3307501" cy="216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2 Technik – Hardware (Cisco)</a:t>
            </a:r>
            <a:endParaRPr lang="de-DE" dirty="0"/>
          </a:p>
        </p:txBody>
      </p:sp>
      <p:sp>
        <p:nvSpPr>
          <p:cNvPr id="2580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de-DE" dirty="0" smtClean="0"/>
          </a:p>
          <a:p>
            <a:pPr marL="0" indent="0" eaLnBrk="1" hangingPunct="1">
              <a:buFontTx/>
              <a:buChar char="-"/>
            </a:pPr>
            <a:r>
              <a:rPr lang="de-DE" dirty="0" smtClean="0"/>
              <a:t> Hardware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 Catalyst 2960 (G)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 Catalyst 3560 [E] (G)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 Catalyst 3750 [E] (G)</a:t>
            </a:r>
          </a:p>
          <a:p>
            <a:pPr lvl="1" eaLnBrk="1" hangingPunct="1">
              <a:buFont typeface="Wingdings" pitchFamily="2" charset="2"/>
              <a:buChar char="Ø"/>
            </a:pPr>
            <a:r>
              <a:rPr lang="de-DE" sz="1800" dirty="0" smtClean="0"/>
              <a:t> Catalyst 4500 / 6500</a:t>
            </a:r>
          </a:p>
          <a:p>
            <a:pPr lvl="1" eaLnBrk="1" hangingPunct="1">
              <a:buFont typeface="Wingdings" pitchFamily="2" charset="2"/>
              <a:buChar char="Ø"/>
            </a:pPr>
            <a:endParaRPr lang="de-DE" sz="1800" dirty="0" smtClean="0"/>
          </a:p>
          <a:p>
            <a:pPr marL="0" indent="0" eaLnBrk="1" hangingPunct="1">
              <a:buFontTx/>
              <a:buChar char="-"/>
            </a:pPr>
            <a:endParaRPr lang="de-DE" dirty="0" smtClean="0"/>
          </a:p>
          <a:p>
            <a:pPr marL="0" indent="0" eaLnBrk="1" hangingPunct="1">
              <a:buFontTx/>
              <a:buNone/>
            </a:pPr>
            <a:endParaRPr lang="de-DE" dirty="0" smtClean="0"/>
          </a:p>
        </p:txBody>
      </p:sp>
      <p:pic>
        <p:nvPicPr>
          <p:cNvPr id="4" name="Picture 12" descr="cdccont_0900aecd805ae97c"/>
          <p:cNvPicPr>
            <a:picLocks noChangeAspect="1" noChangeArrowheads="1"/>
          </p:cNvPicPr>
          <p:nvPr/>
        </p:nvPicPr>
        <p:blipFill>
          <a:blip r:embed="rId3"/>
          <a:srcRect l="3166" t="17157" r="2000" b="17403"/>
          <a:stretch>
            <a:fillRect/>
          </a:stretch>
        </p:blipFill>
        <p:spPr bwMode="auto">
          <a:xfrm>
            <a:off x="4375754" y="1235765"/>
            <a:ext cx="4603146" cy="21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/>
              <a:t>Technik </a:t>
            </a:r>
            <a:r>
              <a:rPr lang="de-DE" dirty="0" smtClean="0"/>
              <a:t>– Software (Cisco)</a:t>
            </a:r>
            <a:endParaRPr lang="de-DE" dirty="0"/>
          </a:p>
        </p:txBody>
      </p:sp>
      <p:sp>
        <p:nvSpPr>
          <p:cNvPr id="2600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de-DE" dirty="0" smtClean="0"/>
          </a:p>
          <a:p>
            <a:pPr marL="0" indent="0" eaLnBrk="1" hangingPunct="1">
              <a:buFontTx/>
              <a:buNone/>
            </a:pPr>
            <a:endParaRPr lang="de-DE" sz="1100" dirty="0" smtClean="0"/>
          </a:p>
          <a:p>
            <a:pPr marL="0" indent="0" eaLnBrk="1" hangingPunct="1">
              <a:buFontTx/>
              <a:buChar char="-"/>
            </a:pPr>
            <a:r>
              <a:rPr lang="de-DE" dirty="0" smtClean="0"/>
              <a:t> Software</a:t>
            </a:r>
          </a:p>
          <a:p>
            <a:pPr marL="279400" lvl="2" indent="0" eaLnBrk="1" hangingPunct="1">
              <a:buFont typeface="Wingdings" pitchFamily="2" charset="2"/>
              <a:buChar char="Ø"/>
            </a:pPr>
            <a:r>
              <a:rPr lang="de-DE" sz="1800" dirty="0" smtClean="0"/>
              <a:t> IOS</a:t>
            </a:r>
          </a:p>
          <a:p>
            <a:pPr marL="515938" lvl="3" indent="0" eaLnBrk="1" hangingPunct="1">
              <a:buFont typeface="Wingdings" pitchFamily="2" charset="2"/>
              <a:buChar char="§"/>
            </a:pPr>
            <a:r>
              <a:rPr lang="de-DE" sz="1800" dirty="0" smtClean="0"/>
              <a:t> Standard-Image</a:t>
            </a:r>
          </a:p>
          <a:p>
            <a:pPr marL="515938" lvl="3" indent="0" eaLnBrk="1" hangingPunct="1">
              <a:buFont typeface="Wingdings" pitchFamily="2" charset="2"/>
              <a:buChar char="§"/>
            </a:pPr>
            <a:r>
              <a:rPr lang="de-DE" sz="1800" dirty="0" smtClean="0"/>
              <a:t> Enhanced-Image</a:t>
            </a:r>
          </a:p>
          <a:p>
            <a:pPr marL="279400" lvl="2" indent="0" eaLnBrk="1" hangingPunct="1">
              <a:buSzTx/>
              <a:buFont typeface="Wingdings" pitchFamily="2" charset="2"/>
              <a:buChar char="Ø"/>
            </a:pPr>
            <a:r>
              <a:rPr lang="de-DE" sz="1800" dirty="0" smtClean="0"/>
              <a:t> Bedienung</a:t>
            </a:r>
          </a:p>
          <a:p>
            <a:pPr marL="515938" lvl="3" indent="0" eaLnBrk="1" hangingPunct="1">
              <a:buFont typeface="Wingdings" pitchFamily="2" charset="2"/>
              <a:buChar char="§"/>
            </a:pPr>
            <a:r>
              <a:rPr lang="de-DE" sz="1800" dirty="0" smtClean="0"/>
              <a:t> Konsolenport: CLI</a:t>
            </a:r>
          </a:p>
          <a:p>
            <a:pPr marL="515938" lvl="3" indent="0" eaLnBrk="1" hangingPunct="1">
              <a:buFont typeface="Wingdings" pitchFamily="2" charset="2"/>
              <a:buChar char="§"/>
            </a:pPr>
            <a:r>
              <a:rPr lang="de-DE" sz="1800" dirty="0" smtClean="0"/>
              <a:t> SNMP</a:t>
            </a:r>
          </a:p>
          <a:p>
            <a:pPr marL="515938" lvl="3" indent="0" eaLnBrk="1" hangingPunct="1">
              <a:buFont typeface="Wingdings" pitchFamily="2" charset="2"/>
              <a:buChar char="§"/>
            </a:pPr>
            <a:r>
              <a:rPr lang="de-DE" sz="1800" dirty="0" smtClean="0"/>
              <a:t> Telnet</a:t>
            </a:r>
          </a:p>
          <a:p>
            <a:pPr marL="0" indent="0" eaLnBrk="1" hangingPunct="1">
              <a:buFontTx/>
              <a:buChar char="-"/>
            </a:pPr>
            <a:endParaRPr lang="de-DE" dirty="0" smtClean="0"/>
          </a:p>
        </p:txBody>
      </p:sp>
      <p:pic>
        <p:nvPicPr>
          <p:cNvPr id="5" name="Picture 4" descr="cisco_ios_sh_v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2674" y="1282700"/>
            <a:ext cx="4907451" cy="2413000"/>
          </a:xfrm>
          <a:prstGeom prst="rect">
            <a:avLst/>
          </a:prstGeom>
          <a:ln>
            <a:noFill/>
          </a:ln>
          <a:effectLst>
            <a:reflection blurRad="6350" stA="50000" endA="300" endPos="38500" dist="508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/>
              <a:t>Durchführung</a:t>
            </a:r>
          </a:p>
        </p:txBody>
      </p:sp>
      <p:sp>
        <p:nvSpPr>
          <p:cNvPr id="72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indent="-457200" eaLnBrk="1" hangingPunct="1">
              <a:buFont typeface="Verdana" pitchFamily="34" charset="0"/>
              <a:buAutoNum type="arabicPeriod"/>
            </a:pPr>
            <a:endParaRPr lang="de-DE" dirty="0" smtClean="0"/>
          </a:p>
          <a:p>
            <a:pPr marL="457200" indent="-457200" eaLnBrk="1" hangingPunct="1">
              <a:buFont typeface="Verdana" pitchFamily="34" charset="0"/>
              <a:buAutoNum type="arabicPeriod"/>
            </a:pPr>
            <a:endParaRPr lang="de-DE" dirty="0" smtClean="0"/>
          </a:p>
          <a:p>
            <a:pPr marL="457200" indent="-457200" eaLnBrk="1" hangingPunct="1">
              <a:buFont typeface="Verdana" pitchFamily="34" charset="0"/>
              <a:buAutoNum type="arabicPeriod"/>
            </a:pPr>
            <a:r>
              <a:rPr lang="de-DE" dirty="0" smtClean="0"/>
              <a:t>Informationen sammeln</a:t>
            </a:r>
          </a:p>
          <a:p>
            <a:pPr marL="457200" indent="-457200" eaLnBrk="1" hangingPunct="1">
              <a:buFont typeface="Verdana" pitchFamily="34" charset="0"/>
              <a:buAutoNum type="arabicPeriod"/>
            </a:pPr>
            <a:r>
              <a:rPr lang="de-DE" dirty="0" smtClean="0"/>
              <a:t>Komponenten identifizieren</a:t>
            </a:r>
          </a:p>
          <a:p>
            <a:pPr marL="457200" indent="-457200" eaLnBrk="1" hangingPunct="1">
              <a:buFont typeface="Verdana" pitchFamily="34" charset="0"/>
              <a:buAutoNum type="arabicPeriod"/>
            </a:pPr>
            <a:r>
              <a:rPr lang="de-DE" dirty="0" smtClean="0"/>
              <a:t>Planen</a:t>
            </a:r>
          </a:p>
          <a:p>
            <a:pPr marL="457200" indent="-457200" eaLnBrk="1" hangingPunct="1">
              <a:buFont typeface="Verdana" pitchFamily="34" charset="0"/>
              <a:buAutoNum type="arabicPeriod"/>
            </a:pPr>
            <a:r>
              <a:rPr lang="de-DE" dirty="0" smtClean="0"/>
              <a:t>Kosten berechnen und </a:t>
            </a:r>
            <a:br>
              <a:rPr lang="de-DE" dirty="0" smtClean="0"/>
            </a:br>
            <a:r>
              <a:rPr lang="de-DE" dirty="0" smtClean="0"/>
              <a:t>Design grafisch aufbereiten</a:t>
            </a:r>
          </a:p>
          <a:p>
            <a:pPr marL="457200" indent="-457200" eaLnBrk="1" hangingPunct="1">
              <a:buFont typeface="Verdana" pitchFamily="34" charset="0"/>
              <a:buAutoNum type="arabicPeriod"/>
            </a:pPr>
            <a:r>
              <a:rPr lang="de-DE" dirty="0" smtClean="0"/>
              <a:t>Dem Kunden vorstellen</a:t>
            </a:r>
          </a:p>
          <a:p>
            <a:pPr marL="457200" indent="-457200" eaLnBrk="1" hangingPunct="1">
              <a:buFont typeface="Verdana" pitchFamily="34" charset="0"/>
              <a:buAutoNum type="arabicPeriod"/>
            </a:pPr>
            <a:r>
              <a:rPr lang="de-DE" dirty="0" smtClean="0"/>
              <a:t>An durchführende Abteilung übergeben</a:t>
            </a:r>
          </a:p>
          <a:p>
            <a:pPr marL="457200" indent="-457200" eaLnBrk="1" hangingPunct="1">
              <a:buFont typeface="Verdana" pitchFamily="34" charset="0"/>
              <a:buAutoNum type="arabicPeriod"/>
            </a:pPr>
            <a:r>
              <a:rPr lang="de-DE" dirty="0" smtClean="0"/>
              <a:t>Erstellen der IHK-Projektdokumentation</a:t>
            </a:r>
          </a:p>
          <a:p>
            <a:pPr marL="457200" indent="-457200" eaLnBrk="1" hangingPunct="1">
              <a:buFontTx/>
              <a:buNone/>
            </a:pPr>
            <a:endParaRPr lang="de-DE" dirty="0" smtClean="0"/>
          </a:p>
        </p:txBody>
      </p:sp>
      <p:pic>
        <p:nvPicPr>
          <p:cNvPr id="6" name="Picture 5" descr="A4wrench"/>
          <p:cNvPicPr>
            <a:picLocks noChangeAspect="1" noChangeArrowheads="1"/>
          </p:cNvPicPr>
          <p:nvPr/>
        </p:nvPicPr>
        <p:blipFill>
          <a:blip r:embed="rId3"/>
          <a:srcRect l="22945" t="-1282" r="29715"/>
          <a:stretch>
            <a:fillRect/>
          </a:stretch>
        </p:blipFill>
        <p:spPr bwMode="auto">
          <a:xfrm rot="20333740">
            <a:off x="7312167" y="571810"/>
            <a:ext cx="688257" cy="21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295" endPos="92000" dist="101600" dir="5400000" sy="-100000" algn="bl" rotWithShape="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/>
              <a:t>Durchführung</a:t>
            </a:r>
            <a:endParaRPr/>
          </a:p>
        </p:txBody>
      </p:sp>
      <p:sp>
        <p:nvSpPr>
          <p:cNvPr id="2641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r>
              <a:rPr lang="de-DE" smtClean="0"/>
              <a:t>Ablaufplan</a:t>
            </a:r>
            <a:endParaRPr lang="en-US" smtClean="0"/>
          </a:p>
        </p:txBody>
      </p:sp>
      <p:pic>
        <p:nvPicPr>
          <p:cNvPr id="8" name="Picture 7" descr="Timeline IHK BIG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38" y="2149475"/>
            <a:ext cx="8772525" cy="29765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tzwerkplan11_fina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4638" y="587375"/>
            <a:ext cx="4632325" cy="5408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62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/>
              <a:t>Ergebnis</a:t>
            </a:r>
          </a:p>
        </p:txBody>
      </p:sp>
      <p:sp>
        <p:nvSpPr>
          <p:cNvPr id="26624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FontTx/>
              <a:buNone/>
            </a:pPr>
            <a:endParaRPr lang="de-DE" dirty="0" smtClean="0"/>
          </a:p>
          <a:p>
            <a:pPr marL="0" indent="0" eaLnBrk="1" hangingPunct="1">
              <a:buFontTx/>
              <a:buNone/>
            </a:pPr>
            <a:endParaRPr lang="de-DE" dirty="0" smtClean="0"/>
          </a:p>
          <a:p>
            <a:pPr marL="0" indent="0" eaLnBrk="1" hangingPunct="1">
              <a:buFontTx/>
              <a:buNone/>
            </a:pPr>
            <a:endParaRPr lang="de-DE" dirty="0" smtClean="0"/>
          </a:p>
          <a:p>
            <a:pPr marL="0" indent="0" eaLnBrk="1" hangingPunct="1">
              <a:buFontTx/>
              <a:buNone/>
            </a:pPr>
            <a:endParaRPr lang="de-DE" dirty="0" smtClean="0"/>
          </a:p>
          <a:p>
            <a:pPr marL="0" indent="0" eaLnBrk="1" hangingPunct="1">
              <a:buFontTx/>
              <a:buNone/>
            </a:pPr>
            <a:endParaRPr lang="de-DE" dirty="0" smtClean="0"/>
          </a:p>
          <a:p>
            <a:pPr marL="0" indent="0" eaLnBrk="1" hangingPunct="1">
              <a:buFontTx/>
              <a:buNone/>
            </a:pPr>
            <a:endParaRPr lang="de-DE" sz="1200" dirty="0" smtClean="0"/>
          </a:p>
          <a:p>
            <a:pPr marL="0" indent="0" eaLnBrk="1" hangingPunct="1">
              <a:buFontTx/>
              <a:buNone/>
            </a:pPr>
            <a:endParaRPr lang="de-DE" dirty="0" smtClean="0"/>
          </a:p>
          <a:p>
            <a:pPr marL="0" indent="0" eaLnBrk="1" hangingPunct="1">
              <a:buFontTx/>
              <a:buNone/>
            </a:pPr>
            <a:endParaRPr lang="de-DE" dirty="0" smtClean="0"/>
          </a:p>
          <a:p>
            <a:pPr marL="0" indent="0" eaLnBrk="1" hangingPunct="1">
              <a:buFontTx/>
              <a:buNone/>
            </a:pPr>
            <a:r>
              <a:rPr lang="de-DE" sz="1800" dirty="0" smtClean="0"/>
              <a:t>Gesamtkosten:</a:t>
            </a:r>
          </a:p>
          <a:p>
            <a:pPr marL="0" indent="0" eaLnBrk="1" hangingPunct="1">
              <a:buFontTx/>
              <a:buNone/>
            </a:pPr>
            <a:r>
              <a:rPr lang="de-DE" sz="1800" dirty="0" smtClean="0"/>
              <a:t>27471.86€</a:t>
            </a:r>
          </a:p>
          <a:p>
            <a:pPr marL="0" indent="0" eaLnBrk="1" hangingPunct="1">
              <a:buFontTx/>
              <a:buNone/>
            </a:pPr>
            <a:endParaRPr lang="de-DE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EDS Template Green">
  <a:themeElements>
    <a:clrScheme name="1_EDS Template Green 1">
      <a:dk1>
        <a:srgbClr val="000000"/>
      </a:dk1>
      <a:lt1>
        <a:srgbClr val="FFFFFF"/>
      </a:lt1>
      <a:dk2>
        <a:srgbClr val="00344D"/>
      </a:dk2>
      <a:lt2>
        <a:srgbClr val="FF6319"/>
      </a:lt2>
      <a:accent1>
        <a:srgbClr val="C9DD03"/>
      </a:accent1>
      <a:accent2>
        <a:srgbClr val="8F23B3"/>
      </a:accent2>
      <a:accent3>
        <a:srgbClr val="FFFFFF"/>
      </a:accent3>
      <a:accent4>
        <a:srgbClr val="000000"/>
      </a:accent4>
      <a:accent5>
        <a:srgbClr val="E1EBAA"/>
      </a:accent5>
      <a:accent6>
        <a:srgbClr val="811FA2"/>
      </a:accent6>
      <a:hlink>
        <a:srgbClr val="009FDA"/>
      </a:hlink>
      <a:folHlink>
        <a:srgbClr val="D52B1E"/>
      </a:folHlink>
    </a:clrScheme>
    <a:fontScheme name="1_EDS Template Green">
      <a:majorFont>
        <a:latin typeface="Verdana"/>
        <a:ea typeface="MS PGothic"/>
        <a:cs typeface="Arial"/>
      </a:majorFont>
      <a:minorFont>
        <a:latin typeface="Verdana"/>
        <a:ea typeface="MS PGothic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5000"/>
          </a:lnSpc>
          <a:spcBef>
            <a:spcPct val="3500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MS PGothic" pitchFamily="34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tx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5000"/>
          </a:lnSpc>
          <a:spcBef>
            <a:spcPct val="35000"/>
          </a:spcBef>
          <a:spcAft>
            <a:spcPct val="0"/>
          </a:spcAft>
          <a:buClr>
            <a:schemeClr val="tx1"/>
          </a:buClr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ea typeface="MS PGothic" pitchFamily="34" charset="-128"/>
            <a:cs typeface="Arial" charset="0"/>
          </a:defRPr>
        </a:defPPr>
      </a:lstStyle>
    </a:lnDef>
  </a:objectDefaults>
  <a:extraClrSchemeLst>
    <a:extraClrScheme>
      <a:clrScheme name="1_EDS Template Green 1">
        <a:dk1>
          <a:srgbClr val="000000"/>
        </a:dk1>
        <a:lt1>
          <a:srgbClr val="FFFFFF"/>
        </a:lt1>
        <a:dk2>
          <a:srgbClr val="00344D"/>
        </a:dk2>
        <a:lt2>
          <a:srgbClr val="FF6319"/>
        </a:lt2>
        <a:accent1>
          <a:srgbClr val="C9DD03"/>
        </a:accent1>
        <a:accent2>
          <a:srgbClr val="8F23B3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811FA2"/>
        </a:accent6>
        <a:hlink>
          <a:srgbClr val="009FDA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686</Words>
  <Application>Microsoft PowerPoint</Application>
  <PresentationFormat>On-screen Show (4:3)</PresentationFormat>
  <Paragraphs>235</Paragraphs>
  <Slides>18</Slides>
  <Notes>17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1_EDS Template Green</vt:lpstr>
      <vt:lpstr> Projekt Präsentation Frederik Unser</vt:lpstr>
      <vt:lpstr>1 Beschreibung</vt:lpstr>
      <vt:lpstr>1 Beschreibung</vt:lpstr>
      <vt:lpstr>2 Technik - Allgemein</vt:lpstr>
      <vt:lpstr>2 Technik – Hardware (Cisco)</vt:lpstr>
      <vt:lpstr>Technik – Software (Cisco)</vt:lpstr>
      <vt:lpstr>Durchführung</vt:lpstr>
      <vt:lpstr>Durchführung</vt:lpstr>
      <vt:lpstr>Ergebnis</vt:lpstr>
      <vt:lpstr>Ergebnis - Demonstration</vt:lpstr>
      <vt:lpstr>Ergebnis - Demonstration</vt:lpstr>
      <vt:lpstr>Ergebnis - Demonstration</vt:lpstr>
      <vt:lpstr>Fragen und Antworten</vt:lpstr>
      <vt:lpstr>Slide 14</vt:lpstr>
      <vt:lpstr>Preiskalkulation</vt:lpstr>
      <vt:lpstr>Legende </vt:lpstr>
      <vt:lpstr>Wissen: Stichworte</vt:lpstr>
      <vt:lpstr>Cisco Hardware - Catalyst 2960: dual-purpose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EDS Creative Services</dc:creator>
  <cp:lastModifiedBy>Frederik Unser</cp:lastModifiedBy>
  <cp:revision>1892</cp:revision>
  <cp:lastPrinted>2001-07-23T16:34:46Z</cp:lastPrinted>
  <dcterms:created xsi:type="dcterms:W3CDTF">2001-03-09T16:00:19Z</dcterms:created>
  <dcterms:modified xsi:type="dcterms:W3CDTF">2008-01-12T23:04:23Z</dcterms:modified>
</cp:coreProperties>
</file>